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314" r:id="rId14"/>
    <p:sldId id="298" r:id="rId15"/>
    <p:sldId id="299" r:id="rId16"/>
    <p:sldId id="323" r:id="rId17"/>
    <p:sldId id="324" r:id="rId18"/>
    <p:sldId id="325" r:id="rId19"/>
    <p:sldId id="301" r:id="rId20"/>
    <p:sldId id="302" r:id="rId21"/>
  </p:sldIdLst>
  <p:sldSz cx="9144000" cy="6858000" type="screen4x3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58" autoAdjust="0"/>
  </p:normalViewPr>
  <p:slideViewPr>
    <p:cSldViewPr>
      <p:cViewPr varScale="1">
        <p:scale>
          <a:sx n="67" d="100"/>
          <a:sy n="67" d="100"/>
        </p:scale>
        <p:origin x="124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w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12" Type="http://schemas.openxmlformats.org/officeDocument/2006/relationships/image" Target="../media/image107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5" Type="http://schemas.openxmlformats.org/officeDocument/2006/relationships/image" Target="../media/image110.emf"/><Relationship Id="rId10" Type="http://schemas.openxmlformats.org/officeDocument/2006/relationships/image" Target="../media/image105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Relationship Id="rId14" Type="http://schemas.openxmlformats.org/officeDocument/2006/relationships/image" Target="../media/image109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6" Type="http://schemas.openxmlformats.org/officeDocument/2006/relationships/image" Target="../media/image116.emf"/><Relationship Id="rId11" Type="http://schemas.openxmlformats.org/officeDocument/2006/relationships/image" Target="../media/image121.emf"/><Relationship Id="rId5" Type="http://schemas.openxmlformats.org/officeDocument/2006/relationships/image" Target="../media/image115.emf"/><Relationship Id="rId10" Type="http://schemas.openxmlformats.org/officeDocument/2006/relationships/image" Target="../media/image120.emf"/><Relationship Id="rId4" Type="http://schemas.openxmlformats.org/officeDocument/2006/relationships/image" Target="../media/image114.emf"/><Relationship Id="rId9" Type="http://schemas.openxmlformats.org/officeDocument/2006/relationships/image" Target="../media/image11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image" Target="../media/image127.emf"/><Relationship Id="rId4" Type="http://schemas.openxmlformats.org/officeDocument/2006/relationships/image" Target="../media/image13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10" Type="http://schemas.openxmlformats.org/officeDocument/2006/relationships/image" Target="../media/image19.png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17" Type="http://schemas.openxmlformats.org/officeDocument/2006/relationships/image" Target="../media/image59.emf"/><Relationship Id="rId2" Type="http://schemas.openxmlformats.org/officeDocument/2006/relationships/image" Target="../media/image44.emf"/><Relationship Id="rId16" Type="http://schemas.openxmlformats.org/officeDocument/2006/relationships/image" Target="../media/image58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5" Type="http://schemas.openxmlformats.org/officeDocument/2006/relationships/image" Target="../media/image57.w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Relationship Id="rId1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4AA2F-E19E-4EC2-BEFA-DA2E71F2786E}" type="datetimeFigureOut">
              <a:rPr lang="zh-CN" altLang="en-US" smtClean="0"/>
              <a:t>2020/3/16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1E47A-C9A9-4959-8A38-C889BC563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7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2613BC1B-DA6F-4942-9310-429D418F7CD8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2947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F0388AB-19BF-4E17-939F-52E70F71DB20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25099ADD-DC92-45A9-9C4E-FCF7C5A5B63D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2163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DAD41879-F5D5-4B49-B347-C5680E8014E2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11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2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3D94A35-BD51-4161-8E81-5AE7ECBE8F14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3187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808B4B8C-F962-4081-A8D8-AFE2289C8E75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14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D93A8D6C-D033-4BE2-A5D7-323DC3377287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4211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7DC120F-3152-4E99-8039-2DF252823BC4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15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CN" altLang="en-US" b="1"/>
              <a:t>合外力矩对刚体所作的功等于刚体转动动能的增量</a:t>
            </a:r>
            <a:r>
              <a:rPr kumimoji="1" lang="en-US" altLang="zh-CN" b="1"/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0AE6DF15-775C-4349-86A0-937EE77BB91F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5235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AD33FA0B-1996-4133-880E-313DA99050A0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19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56E5F00-0CA4-4F2E-A73C-9A059AC2657B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3971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1957CAE0-AF9E-449D-9D94-EAFBC238E007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2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39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10EB63FB-8DA0-483B-8CB1-0700842A43E9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4995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980251C-96C0-403A-92B3-73A6BD62AAD8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3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49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CD7C1BA0-2B8F-4B3B-8FE2-D1DED7BF4052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6019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1B3FA1C0-5549-4BC2-8845-804AA84C41CA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4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CN" altLang="en-US" b="1"/>
              <a:t>甩尾巴而获得四脚转向的过程，就是角动量守恒过程。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9EF462E8-A941-4D0E-80B1-685ED98C702B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7043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8E78F140-D308-4B0B-B1FB-3E5887559D6D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5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77DC16F8-4968-45D4-86B5-0737305668DD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8067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AED3C216-2428-4E77-A8BF-A76E47CD8D3B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7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E99D7F14-9EF5-44A0-BB02-DED231B93988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9091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B9FFE46-AF3F-4E58-8E66-81D4C552F27B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8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890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C9174DDD-1CF2-44EE-B4FE-4195648C68C3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0115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2921FC59-6EFF-4E83-8F20-ABE05EAB8F08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9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64135F6-564C-4243-AD58-9212390D4F2C}" type="datetime1">
              <a:rPr lang="zh-CN" altLang="en-US" sz="1800" b="0">
                <a:latin typeface="Arial" charset="0"/>
                <a:ea typeface="宋体" charset="-122"/>
              </a:rPr>
              <a:pPr eaLnBrk="1" hangingPunct="1"/>
              <a:t>2020/3/16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1139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BFDCF985-E495-47C5-8A57-2CE8BAEF84E4}" type="slidenum">
              <a:rPr lang="zh-CN" altLang="en-US" sz="1800" b="0">
                <a:latin typeface="Arial" charset="0"/>
                <a:ea typeface="宋体" charset="-122"/>
              </a:rPr>
              <a:pPr eaLnBrk="1" hangingPunct="1"/>
              <a:t>10</a:t>
            </a:fld>
            <a:endParaRPr lang="en-US" altLang="zh-CN" sz="1800" b="0">
              <a:latin typeface="Arial" charset="0"/>
              <a:ea typeface="宋体" charset="-122"/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887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978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3430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479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3477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205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3758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421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984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6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7485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343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234892"/>
          </a:xfrm>
          <a:prstGeom prst="rect">
            <a:avLst/>
          </a:prstGeom>
          <a:gradFill rotWithShape="1">
            <a:gsLst>
              <a:gs pos="0">
                <a:srgbClr val="9E9538"/>
              </a:gs>
              <a:gs pos="50000">
                <a:srgbClr val="49451A"/>
              </a:gs>
              <a:gs pos="100000">
                <a:srgbClr val="9E953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1" name="Picture 8" descr="农大logo1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409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9"/>
          <p:cNvSpPr txBox="1">
            <a:spLocks noChangeArrowheads="1"/>
          </p:cNvSpPr>
          <p:nvPr userDrawn="1"/>
        </p:nvSpPr>
        <p:spPr bwMode="auto">
          <a:xfrm>
            <a:off x="6732588" y="-99392"/>
            <a:ext cx="24114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3</a:t>
            </a: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章</a:t>
            </a:r>
            <a:r>
              <a:rPr lang="zh-CN" altLang="en-US" b="1" baseline="0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 刚体力学基础</a:t>
            </a:r>
            <a:endParaRPr lang="zh-CN" altLang="en-US" b="1" dirty="0">
              <a:solidFill>
                <a:srgbClr val="CC99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053" name="Rectangle 10"/>
          <p:cNvSpPr>
            <a:spLocks noChangeArrowheads="1"/>
          </p:cNvSpPr>
          <p:nvPr userDrawn="1"/>
        </p:nvSpPr>
        <p:spPr bwMode="auto">
          <a:xfrm>
            <a:off x="-36512" y="6520355"/>
            <a:ext cx="9144000" cy="365029"/>
          </a:xfrm>
          <a:prstGeom prst="rect">
            <a:avLst/>
          </a:prstGeom>
          <a:gradFill rotWithShape="1">
            <a:gsLst>
              <a:gs pos="0">
                <a:srgbClr val="9E9538"/>
              </a:gs>
              <a:gs pos="100000">
                <a:srgbClr val="49451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0" y="649128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大学物理学</a:t>
            </a:r>
            <a:r>
              <a:rPr lang="en-US" altLang="zh-CN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A</a:t>
            </a:r>
          </a:p>
        </p:txBody>
      </p:sp>
      <p:sp>
        <p:nvSpPr>
          <p:cNvPr id="2055" name="Rectangle 12"/>
          <p:cNvSpPr>
            <a:spLocks noChangeArrowheads="1"/>
          </p:cNvSpPr>
          <p:nvPr userDrawn="1"/>
        </p:nvSpPr>
        <p:spPr bwMode="auto">
          <a:xfrm>
            <a:off x="7232650" y="6491288"/>
            <a:ext cx="1931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    第一篇 力学</a:t>
            </a:r>
          </a:p>
        </p:txBody>
      </p:sp>
    </p:spTree>
    <p:extLst>
      <p:ext uri="{BB962C8B-B14F-4D97-AF65-F5344CB8AC3E}">
        <p14:creationId xmlns:p14="http://schemas.microsoft.com/office/powerpoint/2010/main" val="37610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e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7.e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1.emf"/><Relationship Id="rId34" Type="http://schemas.openxmlformats.org/officeDocument/2006/relationships/oleObject" Target="../embeddings/oleObject47.bin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9.emf"/><Relationship Id="rId25" Type="http://schemas.openxmlformats.org/officeDocument/2006/relationships/image" Target="../media/image53.emf"/><Relationship Id="rId33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55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6.emf"/><Relationship Id="rId24" Type="http://schemas.openxmlformats.org/officeDocument/2006/relationships/oleObject" Target="../embeddings/oleObject42.bin"/><Relationship Id="rId32" Type="http://schemas.openxmlformats.org/officeDocument/2006/relationships/oleObject" Target="../embeddings/oleObject46.bin"/><Relationship Id="rId37" Type="http://schemas.openxmlformats.org/officeDocument/2006/relationships/image" Target="../media/image59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28" Type="http://schemas.openxmlformats.org/officeDocument/2006/relationships/oleObject" Target="../embeddings/oleObject44.bin"/><Relationship Id="rId36" Type="http://schemas.openxmlformats.org/officeDocument/2006/relationships/oleObject" Target="../embeddings/oleObject48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50.emf"/><Relationship Id="rId31" Type="http://schemas.openxmlformats.org/officeDocument/2006/relationships/image" Target="../media/image56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54.emf"/><Relationship Id="rId30" Type="http://schemas.openxmlformats.org/officeDocument/2006/relationships/oleObject" Target="../embeddings/oleObject45.bin"/><Relationship Id="rId35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50.bin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Xuanjin_2.rm" TargetMode="Externa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J:\Tongji\CH03\wheel.mpeg" TargetMode="External"/><Relationship Id="rId6" Type="http://schemas.openxmlformats.org/officeDocument/2006/relationships/hyperlink" Target="file:///F:\Jiaoan\WL_gailun\term_1\S_material\Video\Mech_08.rm" TargetMode="External"/><Relationship Id="rId5" Type="http://schemas.openxmlformats.org/officeDocument/2006/relationships/hyperlink" Target="&#36710;&#36718;&#30340;&#26059;&#36827;.mpg" TargetMode="External"/><Relationship Id="rId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11&#26149;&#25945;&#23398;1/&#31532;3&#31456;/tuoluojindong.wmv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71.emf"/><Relationship Id="rId18" Type="http://schemas.openxmlformats.org/officeDocument/2006/relationships/oleObject" Target="../embeddings/oleObject59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73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74.e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0.emf"/><Relationship Id="rId18" Type="http://schemas.openxmlformats.org/officeDocument/2006/relationships/oleObject" Target="../embeddings/oleObject68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84.emf"/><Relationship Id="rId7" Type="http://schemas.openxmlformats.org/officeDocument/2006/relationships/image" Target="../media/image77.e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82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7.bin"/><Relationship Id="rId20" Type="http://schemas.openxmlformats.org/officeDocument/2006/relationships/oleObject" Target="../embeddings/oleObject69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9.emf"/><Relationship Id="rId5" Type="http://schemas.openxmlformats.org/officeDocument/2006/relationships/image" Target="../media/image76.emf"/><Relationship Id="rId15" Type="http://schemas.openxmlformats.org/officeDocument/2006/relationships/image" Target="../media/image81.e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83.e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8.emf"/><Relationship Id="rId14" Type="http://schemas.openxmlformats.org/officeDocument/2006/relationships/oleObject" Target="../embeddings/oleObject6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92.e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9.e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1.emf"/><Relationship Id="rId20" Type="http://schemas.openxmlformats.org/officeDocument/2006/relationships/image" Target="../media/image93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6.e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95.e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10" Type="http://schemas.openxmlformats.org/officeDocument/2006/relationships/image" Target="../media/image88.emf"/><Relationship Id="rId19" Type="http://schemas.openxmlformats.org/officeDocument/2006/relationships/oleObject" Target="../embeddings/oleObject78.bin"/><Relationship Id="rId4" Type="http://schemas.openxmlformats.org/officeDocument/2006/relationships/image" Target="../media/image85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90.emf"/><Relationship Id="rId22" Type="http://schemas.openxmlformats.org/officeDocument/2006/relationships/image" Target="../media/image9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103.emf"/><Relationship Id="rId26" Type="http://schemas.openxmlformats.org/officeDocument/2006/relationships/image" Target="../media/image107.emf"/><Relationship Id="rId3" Type="http://schemas.openxmlformats.org/officeDocument/2006/relationships/oleObject" Target="../embeddings/oleObject81.bin"/><Relationship Id="rId21" Type="http://schemas.openxmlformats.org/officeDocument/2006/relationships/oleObject" Target="../embeddings/oleObject90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00.emf"/><Relationship Id="rId17" Type="http://schemas.openxmlformats.org/officeDocument/2006/relationships/oleObject" Target="../embeddings/oleObject88.bin"/><Relationship Id="rId25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2.emf"/><Relationship Id="rId20" Type="http://schemas.openxmlformats.org/officeDocument/2006/relationships/image" Target="../media/image104.emf"/><Relationship Id="rId29" Type="http://schemas.openxmlformats.org/officeDocument/2006/relationships/oleObject" Target="../embeddings/oleObject94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emf"/><Relationship Id="rId11" Type="http://schemas.openxmlformats.org/officeDocument/2006/relationships/oleObject" Target="../embeddings/oleObject85.bin"/><Relationship Id="rId24" Type="http://schemas.openxmlformats.org/officeDocument/2006/relationships/image" Target="../media/image106.emf"/><Relationship Id="rId32" Type="http://schemas.openxmlformats.org/officeDocument/2006/relationships/image" Target="../media/image110.emf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23" Type="http://schemas.openxmlformats.org/officeDocument/2006/relationships/oleObject" Target="../embeddings/oleObject91.bin"/><Relationship Id="rId28" Type="http://schemas.openxmlformats.org/officeDocument/2006/relationships/image" Target="../media/image108.emf"/><Relationship Id="rId10" Type="http://schemas.openxmlformats.org/officeDocument/2006/relationships/image" Target="../media/image99.emf"/><Relationship Id="rId19" Type="http://schemas.openxmlformats.org/officeDocument/2006/relationships/oleObject" Target="../embeddings/oleObject89.bin"/><Relationship Id="rId31" Type="http://schemas.openxmlformats.org/officeDocument/2006/relationships/oleObject" Target="../embeddings/oleObject95.bin"/><Relationship Id="rId4" Type="http://schemas.openxmlformats.org/officeDocument/2006/relationships/image" Target="../media/image96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01.emf"/><Relationship Id="rId22" Type="http://schemas.openxmlformats.org/officeDocument/2006/relationships/image" Target="../media/image105.emf"/><Relationship Id="rId27" Type="http://schemas.openxmlformats.org/officeDocument/2006/relationships/oleObject" Target="../embeddings/oleObject93.bin"/><Relationship Id="rId30" Type="http://schemas.openxmlformats.org/officeDocument/2006/relationships/image" Target="../media/image10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8.e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15.e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7.emf"/><Relationship Id="rId20" Type="http://schemas.openxmlformats.org/officeDocument/2006/relationships/image" Target="../media/image119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2.e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21.e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10" Type="http://schemas.openxmlformats.org/officeDocument/2006/relationships/image" Target="../media/image114.e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16.emf"/><Relationship Id="rId22" Type="http://schemas.openxmlformats.org/officeDocument/2006/relationships/image" Target="../media/image12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26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3.e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25.emf"/><Relationship Id="rId5" Type="http://schemas.openxmlformats.org/officeDocument/2006/relationships/image" Target="../media/image122.e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2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5.wmf"/><Relationship Id="rId3" Type="http://schemas.openxmlformats.org/officeDocument/2006/relationships/slideLayout" Target="../slideLayouts/slideLayout7.xml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4.bin"/><Relationship Id="rId25" Type="http://schemas.openxmlformats.org/officeDocument/2006/relationships/image" Target="../media/image19.png"/><Relationship Id="rId2" Type="http://schemas.openxmlformats.org/officeDocument/2006/relationships/control" Target="../activeX/activeX1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10" Type="http://schemas.openxmlformats.org/officeDocument/2006/relationships/image" Target="../media/image21.png"/><Relationship Id="rId19" Type="http://schemas.openxmlformats.org/officeDocument/2006/relationships/oleObject" Target="../embeddings/oleObject15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0.png"/><Relationship Id="rId14" Type="http://schemas.openxmlformats.org/officeDocument/2006/relationships/image" Target="../media/image13.wmf"/><Relationship Id="rId22" Type="http://schemas.openxmlformats.org/officeDocument/2006/relationships/image" Target="../media/image1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30.emf"/><Relationship Id="rId5" Type="http://schemas.openxmlformats.org/officeDocument/2006/relationships/image" Target="../media/image131.jpeg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27.emf"/><Relationship Id="rId9" Type="http://schemas.openxmlformats.org/officeDocument/2006/relationships/image" Target="../media/image12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../../../Jiaoan/WL_gailun/term_1/S_material/PCAI/P01/CH02/PART2/HTML/SL/MT.HTML" TargetMode="External"/><Relationship Id="rId5" Type="http://schemas.openxmlformats.org/officeDocument/2006/relationships/image" Target="../media/image25.png"/><Relationship Id="rId4" Type="http://schemas.openxmlformats.org/officeDocument/2006/relationships/hyperlink" Target="sy-cat.r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hyperlink" Target="file:///I:\2018&#26149;&#21147;&#23398;\&#31532;&#19977;&#31456;%20&#21018;&#20307;&#21147;&#23398;&#22522;&#30784;\2-12&#30452;&#21319;&#26426;&#21407;&#29702;.exe" TargetMode="Externa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8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7.wmf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6.emf"/><Relationship Id="rId14" Type="http://schemas.openxmlformats.org/officeDocument/2006/relationships/oleObject" Target="../embeddings/oleObject3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&#36710;&#36718;&#30340;&#26059;&#36827;.mpg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2.png"/><Relationship Id="rId5" Type="http://schemas.openxmlformats.org/officeDocument/2006/relationships/hyperlink" Target="Xuanjin_1.rm" TargetMode="External"/><Relationship Id="rId10" Type="http://schemas.openxmlformats.org/officeDocument/2006/relationships/image" Target="../media/image41.png"/><Relationship Id="rId4" Type="http://schemas.openxmlformats.org/officeDocument/2006/relationships/hyperlink" Target="&#38464;&#34746;01.avi" TargetMode="External"/><Relationship Id="rId9" Type="http://schemas.openxmlformats.org/officeDocument/2006/relationships/hyperlink" Target="Xuanjin_3.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Text Box 2"/>
          <p:cNvSpPr txBox="1">
            <a:spLocks noChangeArrowheads="1"/>
          </p:cNvSpPr>
          <p:nvPr/>
        </p:nvSpPr>
        <p:spPr bwMode="auto">
          <a:xfrm>
            <a:off x="250825" y="368300"/>
            <a:ext cx="7200900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spcAft>
                <a:spcPct val="20000"/>
              </a:spcAft>
              <a:defRPr/>
            </a:pP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3.4.2  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刚体的角动量守恒定律</a:t>
            </a:r>
          </a:p>
          <a:p>
            <a:pPr>
              <a:lnSpc>
                <a:spcPct val="105000"/>
              </a:lnSpc>
              <a:spcAft>
                <a:spcPct val="20000"/>
              </a:spcAft>
              <a:defRPr/>
            </a:pPr>
            <a:r>
              <a:rPr kumimoji="1" lang="en-US" altLang="zh-CN" sz="2800" b="1" dirty="0">
                <a:solidFill>
                  <a:srgbClr val="0000CC"/>
                </a:solidFill>
              </a:rPr>
              <a:t>1. </a:t>
            </a:r>
            <a:r>
              <a:rPr kumimoji="1" lang="zh-CN" altLang="en-US" sz="2800" b="1" dirty="0">
                <a:solidFill>
                  <a:srgbClr val="0000CC"/>
                </a:solidFill>
              </a:rPr>
              <a:t>角动量守恒定律</a:t>
            </a:r>
          </a:p>
        </p:txBody>
      </p:sp>
      <p:sp>
        <p:nvSpPr>
          <p:cNvPr id="400387" name="Text Box 3"/>
          <p:cNvSpPr txBox="1">
            <a:spLocks noChangeArrowheads="1"/>
          </p:cNvSpPr>
          <p:nvPr/>
        </p:nvSpPr>
        <p:spPr bwMode="auto">
          <a:xfrm>
            <a:off x="250825" y="2708275"/>
            <a:ext cx="864076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solidFill>
                  <a:schemeClr val="accent2"/>
                </a:solidFill>
              </a:rPr>
              <a:t>    </a:t>
            </a:r>
            <a:r>
              <a:rPr kumimoji="1" lang="zh-CN" altLang="en-US">
                <a:solidFill>
                  <a:srgbClr val="0000CC"/>
                </a:solidFill>
              </a:rPr>
              <a:t>角动量守恒定律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  <a:r>
              <a:rPr kumimoji="1" lang="en-US" altLang="zh-CN">
                <a:solidFill>
                  <a:schemeClr val="accent2"/>
                </a:solidFill>
              </a:rPr>
              <a:t> </a:t>
            </a:r>
            <a:r>
              <a:rPr kumimoji="1" lang="zh-CN" altLang="en-US"/>
              <a:t>刚体所受合外力矩为零</a:t>
            </a:r>
            <a:r>
              <a:rPr kumimoji="1" lang="en-US" altLang="zh-CN">
                <a:ea typeface="宋体" charset="-122"/>
                <a:cs typeface="Times New Roman" pitchFamily="18" charset="0"/>
              </a:rPr>
              <a:t>, </a:t>
            </a:r>
            <a:r>
              <a:rPr kumimoji="1" lang="zh-CN" altLang="en-US"/>
              <a:t>则刚体的角动量保持不变</a:t>
            </a:r>
            <a:r>
              <a:rPr kumimoji="1" lang="en-US" altLang="zh-CN">
                <a:latin typeface="宋体" charset="-122"/>
                <a:ea typeface="宋体" charset="-122"/>
              </a:rPr>
              <a:t>.</a:t>
            </a:r>
          </a:p>
        </p:txBody>
      </p:sp>
      <p:graphicFrame>
        <p:nvGraphicFramePr>
          <p:cNvPr id="400388" name="Object 4"/>
          <p:cNvGraphicFramePr>
            <a:graphicFrameLocks noChangeAspect="1"/>
          </p:cNvGraphicFramePr>
          <p:nvPr/>
        </p:nvGraphicFramePr>
        <p:xfrm>
          <a:off x="3384550" y="3392488"/>
          <a:ext cx="18002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0" name="公式" r:id="rId4" imgW="749160" imgH="215640" progId="Equation.3">
                  <p:embed/>
                </p:oleObj>
              </mc:Choice>
              <mc:Fallback>
                <p:oleObj name="公式" r:id="rId4" imgW="749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3392488"/>
                        <a:ext cx="1800225" cy="51593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84" name="Group 27"/>
          <p:cNvGrpSpPr>
            <a:grpSpLocks/>
          </p:cNvGrpSpPr>
          <p:nvPr/>
        </p:nvGrpSpPr>
        <p:grpSpPr bwMode="auto">
          <a:xfrm>
            <a:off x="539750" y="1412875"/>
            <a:ext cx="3779838" cy="646113"/>
            <a:chOff x="340" y="885"/>
            <a:chExt cx="2381" cy="407"/>
          </a:xfrm>
        </p:grpSpPr>
        <p:sp>
          <p:nvSpPr>
            <p:cNvPr id="28690" name="Text Box 6"/>
            <p:cNvSpPr txBox="1">
              <a:spLocks noChangeArrowheads="1"/>
            </p:cNvSpPr>
            <p:nvPr/>
          </p:nvSpPr>
          <p:spPr bwMode="auto">
            <a:xfrm>
              <a:off x="340" y="913"/>
              <a:ext cx="186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由角动量定理</a:t>
              </a:r>
            </a:p>
          </p:txBody>
        </p:sp>
        <p:graphicFrame>
          <p:nvGraphicFramePr>
            <p:cNvPr id="28681" name="Object 7"/>
            <p:cNvGraphicFramePr>
              <a:graphicFrameLocks noChangeAspect="1"/>
            </p:cNvGraphicFramePr>
            <p:nvPr/>
          </p:nvGraphicFramePr>
          <p:xfrm>
            <a:off x="1723" y="885"/>
            <a:ext cx="998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1" name="公式" r:id="rId6" imgW="838080" imgH="304560" progId="Equation.3">
                    <p:embed/>
                  </p:oleObj>
                </mc:Choice>
                <mc:Fallback>
                  <p:oleObj name="公式" r:id="rId6" imgW="83808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3" y="885"/>
                          <a:ext cx="998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685" name="Group 28"/>
          <p:cNvGrpSpPr>
            <a:grpSpLocks/>
          </p:cNvGrpSpPr>
          <p:nvPr/>
        </p:nvGrpSpPr>
        <p:grpSpPr bwMode="auto">
          <a:xfrm>
            <a:off x="1017588" y="2108200"/>
            <a:ext cx="5673725" cy="561975"/>
            <a:chOff x="641" y="1328"/>
            <a:chExt cx="3574" cy="354"/>
          </a:xfrm>
        </p:grpSpPr>
        <p:sp>
          <p:nvSpPr>
            <p:cNvPr id="28688" name="Text Box 8"/>
            <p:cNvSpPr txBox="1">
              <a:spLocks noChangeArrowheads="1"/>
            </p:cNvSpPr>
            <p:nvPr/>
          </p:nvSpPr>
          <p:spPr bwMode="auto">
            <a:xfrm>
              <a:off x="641" y="1328"/>
              <a:ext cx="32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当</a:t>
              </a:r>
            </a:p>
          </p:txBody>
        </p:sp>
        <p:sp>
          <p:nvSpPr>
            <p:cNvPr id="28689" name="Text Box 9"/>
            <p:cNvSpPr txBox="1">
              <a:spLocks noChangeArrowheads="1"/>
            </p:cNvSpPr>
            <p:nvPr/>
          </p:nvSpPr>
          <p:spPr bwMode="auto">
            <a:xfrm>
              <a:off x="1678" y="1344"/>
              <a:ext cx="83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时</a:t>
              </a:r>
              <a:r>
                <a:rPr kumimoji="1" lang="en-US" altLang="zh-CN"/>
                <a:t>,</a:t>
              </a:r>
            </a:p>
          </p:txBody>
        </p:sp>
        <p:graphicFrame>
          <p:nvGraphicFramePr>
            <p:cNvPr id="28678" name="Object 10"/>
            <p:cNvGraphicFramePr>
              <a:graphicFrameLocks noChangeAspect="1"/>
            </p:cNvGraphicFramePr>
            <p:nvPr/>
          </p:nvGraphicFramePr>
          <p:xfrm>
            <a:off x="930" y="1344"/>
            <a:ext cx="747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2" name="公式" r:id="rId8" imgW="520560" imgH="241200" progId="Equation.3">
                    <p:embed/>
                  </p:oleObj>
                </mc:Choice>
                <mc:Fallback>
                  <p:oleObj name="公式" r:id="rId8" imgW="5205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344"/>
                          <a:ext cx="747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9" name="Object 11"/>
            <p:cNvGraphicFramePr>
              <a:graphicFrameLocks noChangeAspect="1"/>
            </p:cNvGraphicFramePr>
            <p:nvPr/>
          </p:nvGraphicFramePr>
          <p:xfrm>
            <a:off x="2313" y="1344"/>
            <a:ext cx="635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3" name="公式" r:id="rId10" imgW="457200" imgH="203040" progId="Equation.3">
                    <p:embed/>
                  </p:oleObj>
                </mc:Choice>
                <mc:Fallback>
                  <p:oleObj name="公式" r:id="rId10" imgW="4572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1344"/>
                          <a:ext cx="635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0" name="Object 14"/>
            <p:cNvGraphicFramePr>
              <a:graphicFrameLocks noChangeAspect="1"/>
            </p:cNvGraphicFramePr>
            <p:nvPr/>
          </p:nvGraphicFramePr>
          <p:xfrm>
            <a:off x="3198" y="1344"/>
            <a:ext cx="1017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4" name="公式" r:id="rId12" imgW="749160" imgH="215640" progId="Equation.3">
                    <p:embed/>
                  </p:oleObj>
                </mc:Choice>
                <mc:Fallback>
                  <p:oleObj name="公式" r:id="rId12" imgW="749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1344"/>
                          <a:ext cx="1017" cy="287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rgbClr val="CC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0401" name="Object 17"/>
          <p:cNvGraphicFramePr>
            <a:graphicFrameLocks noChangeAspect="1"/>
          </p:cNvGraphicFramePr>
          <p:nvPr/>
        </p:nvGraphicFramePr>
        <p:xfrm>
          <a:off x="2268538" y="4041775"/>
          <a:ext cx="439737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5" name="公式" r:id="rId14" imgW="2057400" imgH="761760" progId="Equation.3">
                  <p:embed/>
                </p:oleObj>
              </mc:Choice>
              <mc:Fallback>
                <p:oleObj name="公式" r:id="rId14" imgW="205740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41775"/>
                        <a:ext cx="4397375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250825" y="5876925"/>
            <a:ext cx="5834063" cy="544513"/>
            <a:chOff x="158" y="3699"/>
            <a:chExt cx="3675" cy="343"/>
          </a:xfrm>
        </p:grpSpPr>
        <p:sp>
          <p:nvSpPr>
            <p:cNvPr id="28687" name="Text Box 21"/>
            <p:cNvSpPr txBox="1">
              <a:spLocks noChangeArrowheads="1"/>
            </p:cNvSpPr>
            <p:nvPr/>
          </p:nvSpPr>
          <p:spPr bwMode="auto">
            <a:xfrm>
              <a:off x="158" y="3699"/>
              <a:ext cx="299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对定轴转动刚体</a:t>
              </a:r>
              <a:r>
                <a:rPr kumimoji="1" lang="en-US" altLang="zh-CN"/>
                <a:t>, </a:t>
              </a:r>
              <a:r>
                <a:rPr kumimoji="1" lang="zh-CN" altLang="en-US"/>
                <a:t>当            时</a:t>
              </a:r>
              <a:r>
                <a:rPr kumimoji="1" lang="en-US" altLang="zh-CN"/>
                <a:t>,</a:t>
              </a:r>
              <a:endParaRPr kumimoji="1" lang="zh-CN" altLang="en-US"/>
            </a:p>
          </p:txBody>
        </p:sp>
        <p:graphicFrame>
          <p:nvGraphicFramePr>
            <p:cNvPr id="28676" name="Object 22"/>
            <p:cNvGraphicFramePr>
              <a:graphicFrameLocks/>
            </p:cNvGraphicFramePr>
            <p:nvPr/>
          </p:nvGraphicFramePr>
          <p:xfrm>
            <a:off x="1995" y="3725"/>
            <a:ext cx="590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6" name="公式" r:id="rId16" imgW="495000" imgH="228600" progId="Equation.3">
                    <p:embed/>
                  </p:oleObj>
                </mc:Choice>
                <mc:Fallback>
                  <p:oleObj name="公式" r:id="rId16" imgW="4950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5" y="3725"/>
                          <a:ext cx="590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7" name="Object 24"/>
            <p:cNvGraphicFramePr>
              <a:graphicFrameLocks noChangeAspect="1"/>
            </p:cNvGraphicFramePr>
            <p:nvPr/>
          </p:nvGraphicFramePr>
          <p:xfrm>
            <a:off x="2948" y="3702"/>
            <a:ext cx="885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7" name="公式" r:id="rId18" imgW="672840" imgH="228600" progId="Equation.3">
                    <p:embed/>
                  </p:oleObj>
                </mc:Choice>
                <mc:Fallback>
                  <p:oleObj name="公式" r:id="rId18" imgW="6728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3702"/>
                          <a:ext cx="885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204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4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9" name="Text Box 2"/>
          <p:cNvSpPr txBox="1">
            <a:spLocks noChangeArrowheads="1"/>
          </p:cNvSpPr>
          <p:nvPr/>
        </p:nvSpPr>
        <p:spPr bwMode="auto">
          <a:xfrm>
            <a:off x="250825" y="800100"/>
            <a:ext cx="5715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设陀螺质量为</a:t>
            </a:r>
            <a:r>
              <a:rPr kumimoji="1" lang="en-US" altLang="zh-CN" i="1"/>
              <a:t>m</a:t>
            </a:r>
            <a:r>
              <a:rPr kumimoji="1" lang="en-US" altLang="zh-CN"/>
              <a:t>, </a:t>
            </a:r>
            <a:r>
              <a:rPr kumimoji="1" lang="zh-CN" altLang="en-US"/>
              <a:t>以角速度</a:t>
            </a:r>
            <a:r>
              <a:rPr kumimoji="1" lang="zh-CN" altLang="en-US" i="1">
                <a:sym typeface="Symbol" pitchFamily="18" charset="2"/>
              </a:rPr>
              <a:t></a:t>
            </a:r>
            <a:r>
              <a:rPr kumimoji="1" lang="zh-CN" altLang="en-US">
                <a:sym typeface="Symbol" pitchFamily="18" charset="2"/>
              </a:rPr>
              <a:t>自转</a:t>
            </a:r>
            <a:endParaRPr kumimoji="1" lang="zh-CN" altLang="en-US" b="0"/>
          </a:p>
        </p:txBody>
      </p:sp>
      <p:sp>
        <p:nvSpPr>
          <p:cNvPr id="483331" name="Text Box 3"/>
          <p:cNvSpPr txBox="1">
            <a:spLocks noChangeArrowheads="1"/>
          </p:cNvSpPr>
          <p:nvPr/>
        </p:nvSpPr>
        <p:spPr bwMode="auto">
          <a:xfrm>
            <a:off x="250825" y="1325563"/>
            <a:ext cx="4724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重力对固定点</a:t>
            </a:r>
            <a:r>
              <a:rPr kumimoji="1" lang="en-US" altLang="zh-CN" i="1"/>
              <a:t>O</a:t>
            </a:r>
            <a:r>
              <a:rPr kumimoji="1" lang="zh-CN" altLang="en-US"/>
              <a:t>的力矩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483332" name="Object 4"/>
          <p:cNvGraphicFramePr>
            <a:graphicFrameLocks noChangeAspect="1"/>
          </p:cNvGraphicFramePr>
          <p:nvPr/>
        </p:nvGraphicFramePr>
        <p:xfrm>
          <a:off x="3708400" y="1325563"/>
          <a:ext cx="14414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6" name="公式" r:id="rId4" imgW="761760" imgH="228600" progId="Equation.3">
                  <p:embed/>
                </p:oleObj>
              </mc:Choice>
              <mc:Fallback>
                <p:oleObj name="公式" r:id="rId4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325563"/>
                        <a:ext cx="14414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33" name="Object 5"/>
          <p:cNvGraphicFramePr>
            <a:graphicFrameLocks noChangeAspect="1"/>
          </p:cNvGraphicFramePr>
          <p:nvPr/>
        </p:nvGraphicFramePr>
        <p:xfrm>
          <a:off x="1116013" y="1828800"/>
          <a:ext cx="20161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7" name="公式" r:id="rId6" imgW="952200" imgH="279360" progId="Equation.3">
                  <p:embed/>
                </p:oleObj>
              </mc:Choice>
              <mc:Fallback>
                <p:oleObj name="公式" r:id="rId6" imgW="9522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828800"/>
                        <a:ext cx="201612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34" name="Text Box 6"/>
          <p:cNvSpPr txBox="1">
            <a:spLocks noChangeArrowheads="1"/>
          </p:cNvSpPr>
          <p:nvPr/>
        </p:nvSpPr>
        <p:spPr bwMode="auto">
          <a:xfrm>
            <a:off x="3348038" y="1865313"/>
            <a:ext cx="25923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方向沿</a:t>
            </a:r>
            <a:r>
              <a:rPr kumimoji="1" lang="en-US" altLang="zh-CN" i="1"/>
              <a:t>c</a:t>
            </a:r>
            <a:r>
              <a:rPr kumimoji="1" lang="zh-CN" altLang="en-US"/>
              <a:t>点切向</a:t>
            </a:r>
            <a:endParaRPr kumimoji="1" lang="zh-CN" altLang="en-US" b="0"/>
          </a:p>
        </p:txBody>
      </p:sp>
      <p:sp>
        <p:nvSpPr>
          <p:cNvPr id="483335" name="Text Box 7"/>
          <p:cNvSpPr txBox="1">
            <a:spLocks noChangeArrowheads="1"/>
          </p:cNvSpPr>
          <p:nvPr/>
        </p:nvSpPr>
        <p:spPr bwMode="auto">
          <a:xfrm>
            <a:off x="250825" y="2400300"/>
            <a:ext cx="4394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绕自身轴转动的角动量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483336" name="Object 8"/>
          <p:cNvGraphicFramePr>
            <a:graphicFrameLocks noChangeAspect="1"/>
          </p:cNvGraphicFramePr>
          <p:nvPr/>
        </p:nvGraphicFramePr>
        <p:xfrm>
          <a:off x="3816350" y="2417763"/>
          <a:ext cx="1260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8" name="公式" r:id="rId8" imgW="571320" imgH="228600" progId="Equation.3">
                  <p:embed/>
                </p:oleObj>
              </mc:Choice>
              <mc:Fallback>
                <p:oleObj name="公式" r:id="rId8" imgW="571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417763"/>
                        <a:ext cx="12604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37" name="Text Box 9"/>
          <p:cNvSpPr txBox="1">
            <a:spLocks noChangeArrowheads="1"/>
          </p:cNvSpPr>
          <p:nvPr/>
        </p:nvSpPr>
        <p:spPr bwMode="auto">
          <a:xfrm>
            <a:off x="250825" y="2960688"/>
            <a:ext cx="4546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角动量定理的微分式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483338" name="Object 10"/>
          <p:cNvGraphicFramePr>
            <a:graphicFrameLocks noChangeAspect="1"/>
          </p:cNvGraphicFramePr>
          <p:nvPr/>
        </p:nvGraphicFramePr>
        <p:xfrm>
          <a:off x="3671888" y="2960688"/>
          <a:ext cx="14763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9" name="公式" r:id="rId10" imgW="723600" imgH="203040" progId="Equation.3">
                  <p:embed/>
                </p:oleObj>
              </mc:Choice>
              <mc:Fallback>
                <p:oleObj name="公式" r:id="rId10" imgW="723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2960688"/>
                        <a:ext cx="14763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4" name="Text Box 11"/>
          <p:cNvSpPr txBox="1">
            <a:spLocks noChangeArrowheads="1"/>
          </p:cNvSpPr>
          <p:nvPr/>
        </p:nvSpPr>
        <p:spPr bwMode="auto">
          <a:xfrm>
            <a:off x="250825" y="311150"/>
            <a:ext cx="6516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FF"/>
                </a:solidFill>
              </a:rPr>
              <a:t>陀螺</a:t>
            </a:r>
            <a:r>
              <a:rPr lang="en-US" altLang="zh-CN">
                <a:solidFill>
                  <a:srgbClr val="0000FF"/>
                </a:solidFill>
              </a:rPr>
              <a:t>(top)</a:t>
            </a:r>
            <a:r>
              <a:rPr lang="zh-CN" altLang="en-US">
                <a:solidFill>
                  <a:srgbClr val="0000FF"/>
                </a:solidFill>
              </a:rPr>
              <a:t>运动分析</a:t>
            </a:r>
            <a:r>
              <a:rPr lang="en-US" altLang="zh-CN">
                <a:solidFill>
                  <a:srgbClr val="0000FF"/>
                </a:solidFill>
              </a:rPr>
              <a:t>: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911975" y="404813"/>
            <a:ext cx="720725" cy="2622550"/>
            <a:chOff x="4121" y="300"/>
            <a:chExt cx="506" cy="2132"/>
          </a:xfrm>
        </p:grpSpPr>
        <p:sp>
          <p:nvSpPr>
            <p:cNvPr id="35903" name="Line 13"/>
            <p:cNvSpPr>
              <a:spLocks noChangeShapeType="1"/>
            </p:cNvSpPr>
            <p:nvPr/>
          </p:nvSpPr>
          <p:spPr bwMode="auto">
            <a:xfrm flipV="1">
              <a:off x="4422" y="300"/>
              <a:ext cx="0" cy="21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58" name="Object 14"/>
            <p:cNvGraphicFramePr>
              <a:graphicFrameLocks noChangeAspect="1"/>
            </p:cNvGraphicFramePr>
            <p:nvPr/>
          </p:nvGraphicFramePr>
          <p:xfrm>
            <a:off x="4121" y="300"/>
            <a:ext cx="2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0" name="公式" r:id="rId12" imgW="164880" imgH="190440" progId="Equation.3">
                    <p:embed/>
                  </p:oleObj>
                </mc:Choice>
                <mc:Fallback>
                  <p:oleObj name="公式" r:id="rId12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300"/>
                          <a:ext cx="208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algn="ctr" rotWithShape="0">
                            <a:srgbClr val="808080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904" name="Arc 15"/>
            <p:cNvSpPr>
              <a:spLocks/>
            </p:cNvSpPr>
            <p:nvPr/>
          </p:nvSpPr>
          <p:spPr bwMode="auto">
            <a:xfrm flipH="1">
              <a:off x="4195" y="618"/>
              <a:ext cx="432" cy="225"/>
            </a:xfrm>
            <a:custGeom>
              <a:avLst/>
              <a:gdLst>
                <a:gd name="T0" fmla="*/ 319 w 43200"/>
                <a:gd name="T1" fmla="*/ 0 h 40561"/>
                <a:gd name="T2" fmla="*/ 93 w 43200"/>
                <a:gd name="T3" fmla="*/ 7 h 40561"/>
                <a:gd name="T4" fmla="*/ 216 w 43200"/>
                <a:gd name="T5" fmla="*/ 105 h 40561"/>
                <a:gd name="T6" fmla="*/ 0 60000 65536"/>
                <a:gd name="T7" fmla="*/ 0 60000 65536"/>
                <a:gd name="T8" fmla="*/ 0 60000 65536"/>
                <a:gd name="T9" fmla="*/ 0 w 43200"/>
                <a:gd name="T10" fmla="*/ 0 h 40561"/>
                <a:gd name="T11" fmla="*/ 43200 w 43200"/>
                <a:gd name="T12" fmla="*/ 40561 h 405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0561" fill="none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</a:path>
                <a:path w="43200" h="40561" stroke="0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  <a:lnTo>
                    <a:pt x="21600" y="1896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5866" name="Group 16"/>
          <p:cNvGrpSpPr>
            <a:grpSpLocks/>
          </p:cNvGrpSpPr>
          <p:nvPr/>
        </p:nvGrpSpPr>
        <p:grpSpPr bwMode="auto">
          <a:xfrm>
            <a:off x="6011863" y="476250"/>
            <a:ext cx="2663825" cy="2735263"/>
            <a:chOff x="3379" y="527"/>
            <a:chExt cx="2086" cy="2496"/>
          </a:xfrm>
        </p:grpSpPr>
        <p:sp>
          <p:nvSpPr>
            <p:cNvPr id="35897" name="Line 17"/>
            <p:cNvSpPr>
              <a:spLocks noChangeShapeType="1"/>
            </p:cNvSpPr>
            <p:nvPr/>
          </p:nvSpPr>
          <p:spPr bwMode="auto">
            <a:xfrm flipV="1">
              <a:off x="4609" y="663"/>
              <a:ext cx="448" cy="142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56" name="Object 18"/>
            <p:cNvGraphicFramePr>
              <a:graphicFrameLocks noChangeAspect="1"/>
            </p:cNvGraphicFramePr>
            <p:nvPr/>
          </p:nvGraphicFramePr>
          <p:xfrm>
            <a:off x="5057" y="527"/>
            <a:ext cx="17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1" name="公式" r:id="rId14" imgW="139680" imgH="190440" progId="Equation.3">
                    <p:embed/>
                  </p:oleObj>
                </mc:Choice>
                <mc:Fallback>
                  <p:oleObj name="公式" r:id="rId14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527"/>
                          <a:ext cx="17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7" name="Object 19"/>
            <p:cNvGraphicFramePr>
              <a:graphicFrameLocks noChangeAspect="1"/>
            </p:cNvGraphicFramePr>
            <p:nvPr/>
          </p:nvGraphicFramePr>
          <p:xfrm>
            <a:off x="5145" y="868"/>
            <a:ext cx="27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2" name="公式" r:id="rId16" imgW="152280" imgH="177480" progId="Equation.3">
                    <p:embed/>
                  </p:oleObj>
                </mc:Choice>
                <mc:Fallback>
                  <p:oleObj name="公式" r:id="rId16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5" y="868"/>
                          <a:ext cx="275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8" name="Arc 20"/>
            <p:cNvSpPr>
              <a:spLocks/>
            </p:cNvSpPr>
            <p:nvPr/>
          </p:nvSpPr>
          <p:spPr bwMode="auto">
            <a:xfrm rot="941890" flipH="1">
              <a:off x="4785" y="890"/>
              <a:ext cx="318" cy="182"/>
            </a:xfrm>
            <a:custGeom>
              <a:avLst/>
              <a:gdLst>
                <a:gd name="T0" fmla="*/ 235 w 43200"/>
                <a:gd name="T1" fmla="*/ 0 h 40561"/>
                <a:gd name="T2" fmla="*/ 68 w 43200"/>
                <a:gd name="T3" fmla="*/ 6 h 40561"/>
                <a:gd name="T4" fmla="*/ 159 w 43200"/>
                <a:gd name="T5" fmla="*/ 85 h 40561"/>
                <a:gd name="T6" fmla="*/ 0 60000 65536"/>
                <a:gd name="T7" fmla="*/ 0 60000 65536"/>
                <a:gd name="T8" fmla="*/ 0 60000 65536"/>
                <a:gd name="T9" fmla="*/ 0 w 43200"/>
                <a:gd name="T10" fmla="*/ 0 h 40561"/>
                <a:gd name="T11" fmla="*/ 43200 w 43200"/>
                <a:gd name="T12" fmla="*/ 40561 h 405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0561" fill="none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</a:path>
                <a:path w="43200" h="40561" stroke="0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  <a:lnTo>
                    <a:pt x="21600" y="18961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99" name="Freeform 21"/>
            <p:cNvSpPr>
              <a:spLocks/>
            </p:cNvSpPr>
            <p:nvPr/>
          </p:nvSpPr>
          <p:spPr bwMode="auto">
            <a:xfrm rot="1093903">
              <a:off x="4065" y="1131"/>
              <a:ext cx="1202" cy="1571"/>
            </a:xfrm>
            <a:custGeom>
              <a:avLst/>
              <a:gdLst>
                <a:gd name="T0" fmla="*/ 584 w 1160"/>
                <a:gd name="T1" fmla="*/ 0 h 1344"/>
                <a:gd name="T2" fmla="*/ 344 w 1160"/>
                <a:gd name="T3" fmla="*/ 96 h 1344"/>
                <a:gd name="T4" fmla="*/ 488 w 1160"/>
                <a:gd name="T5" fmla="*/ 192 h 1344"/>
                <a:gd name="T6" fmla="*/ 8 w 1160"/>
                <a:gd name="T7" fmla="*/ 960 h 1344"/>
                <a:gd name="T8" fmla="*/ 536 w 1160"/>
                <a:gd name="T9" fmla="*/ 1248 h 1344"/>
                <a:gd name="T10" fmla="*/ 584 w 1160"/>
                <a:gd name="T11" fmla="*/ 1344 h 1344"/>
                <a:gd name="T12" fmla="*/ 632 w 1160"/>
                <a:gd name="T13" fmla="*/ 1248 h 1344"/>
                <a:gd name="T14" fmla="*/ 1160 w 1160"/>
                <a:gd name="T15" fmla="*/ 960 h 1344"/>
                <a:gd name="T16" fmla="*/ 632 w 1160"/>
                <a:gd name="T17" fmla="*/ 192 h 1344"/>
                <a:gd name="T18" fmla="*/ 776 w 1160"/>
                <a:gd name="T19" fmla="*/ 96 h 1344"/>
                <a:gd name="T20" fmla="*/ 584 w 1160"/>
                <a:gd name="T21" fmla="*/ 0 h 13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60"/>
                <a:gd name="T34" fmla="*/ 0 h 1344"/>
                <a:gd name="T35" fmla="*/ 1160 w 1160"/>
                <a:gd name="T36" fmla="*/ 1344 h 13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60" h="1344">
                  <a:moveTo>
                    <a:pt x="584" y="0"/>
                  </a:moveTo>
                  <a:cubicBezTo>
                    <a:pt x="512" y="0"/>
                    <a:pt x="360" y="64"/>
                    <a:pt x="344" y="96"/>
                  </a:cubicBezTo>
                  <a:cubicBezTo>
                    <a:pt x="328" y="128"/>
                    <a:pt x="544" y="48"/>
                    <a:pt x="488" y="192"/>
                  </a:cubicBezTo>
                  <a:cubicBezTo>
                    <a:pt x="432" y="336"/>
                    <a:pt x="0" y="784"/>
                    <a:pt x="8" y="960"/>
                  </a:cubicBezTo>
                  <a:cubicBezTo>
                    <a:pt x="16" y="1136"/>
                    <a:pt x="440" y="1184"/>
                    <a:pt x="536" y="1248"/>
                  </a:cubicBezTo>
                  <a:cubicBezTo>
                    <a:pt x="632" y="1312"/>
                    <a:pt x="568" y="1344"/>
                    <a:pt x="584" y="1344"/>
                  </a:cubicBezTo>
                  <a:cubicBezTo>
                    <a:pt x="600" y="1344"/>
                    <a:pt x="536" y="1312"/>
                    <a:pt x="632" y="1248"/>
                  </a:cubicBezTo>
                  <a:cubicBezTo>
                    <a:pt x="728" y="1184"/>
                    <a:pt x="1160" y="1136"/>
                    <a:pt x="1160" y="960"/>
                  </a:cubicBezTo>
                  <a:cubicBezTo>
                    <a:pt x="1160" y="784"/>
                    <a:pt x="696" y="336"/>
                    <a:pt x="632" y="192"/>
                  </a:cubicBezTo>
                  <a:cubicBezTo>
                    <a:pt x="568" y="48"/>
                    <a:pt x="784" y="128"/>
                    <a:pt x="776" y="96"/>
                  </a:cubicBezTo>
                  <a:cubicBezTo>
                    <a:pt x="768" y="64"/>
                    <a:pt x="656" y="0"/>
                    <a:pt x="58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FF9900">
                    <a:alpha val="42998"/>
                  </a:srgbClr>
                </a:gs>
                <a:gs pos="100000">
                  <a:srgbClr val="A96500">
                    <a:alpha val="92000"/>
                  </a:srgbClr>
                </a:gs>
              </a:gsLst>
              <a:lin ang="2700000" scaled="1"/>
            </a:gradFill>
            <a:ln w="19050">
              <a:solidFill>
                <a:srgbClr val="9966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3350" name="Freeform 22"/>
            <p:cNvSpPr>
              <a:spLocks/>
            </p:cNvSpPr>
            <p:nvPr/>
          </p:nvSpPr>
          <p:spPr bwMode="auto">
            <a:xfrm>
              <a:off x="4023" y="1561"/>
              <a:ext cx="1253" cy="624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26" y="90"/>
                </a:cxn>
                <a:cxn ang="0">
                  <a:pos x="295" y="433"/>
                </a:cxn>
                <a:cxn ang="0">
                  <a:pos x="759" y="601"/>
                </a:cxn>
                <a:cxn ang="0">
                  <a:pos x="1180" y="575"/>
                </a:cxn>
                <a:cxn ang="0">
                  <a:pos x="1191" y="448"/>
                </a:cxn>
                <a:cxn ang="0">
                  <a:pos x="999" y="227"/>
                </a:cxn>
              </a:cxnLst>
              <a:rect l="0" t="0" r="r" b="b"/>
              <a:pathLst>
                <a:path w="1253" h="625">
                  <a:moveTo>
                    <a:pt x="453" y="0"/>
                  </a:moveTo>
                  <a:cubicBezTo>
                    <a:pt x="253" y="9"/>
                    <a:pt x="53" y="18"/>
                    <a:pt x="26" y="90"/>
                  </a:cubicBezTo>
                  <a:cubicBezTo>
                    <a:pt x="0" y="162"/>
                    <a:pt x="173" y="348"/>
                    <a:pt x="295" y="433"/>
                  </a:cubicBezTo>
                  <a:cubicBezTo>
                    <a:pt x="417" y="518"/>
                    <a:pt x="612" y="578"/>
                    <a:pt x="759" y="601"/>
                  </a:cubicBezTo>
                  <a:cubicBezTo>
                    <a:pt x="907" y="625"/>
                    <a:pt x="1109" y="601"/>
                    <a:pt x="1180" y="575"/>
                  </a:cubicBezTo>
                  <a:cubicBezTo>
                    <a:pt x="1253" y="549"/>
                    <a:pt x="1221" y="506"/>
                    <a:pt x="1191" y="448"/>
                  </a:cubicBezTo>
                  <a:cubicBezTo>
                    <a:pt x="1161" y="390"/>
                    <a:pt x="1039" y="273"/>
                    <a:pt x="999" y="227"/>
                  </a:cubicBezTo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83351" name="Rectangle 23"/>
            <p:cNvSpPr>
              <a:spLocks noChangeArrowheads="1"/>
            </p:cNvSpPr>
            <p:nvPr/>
          </p:nvSpPr>
          <p:spPr bwMode="auto">
            <a:xfrm>
              <a:off x="3379" y="2659"/>
              <a:ext cx="2086" cy="181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6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902" name="Text Box 24"/>
            <p:cNvSpPr txBox="1">
              <a:spLocks noChangeArrowheads="1"/>
            </p:cNvSpPr>
            <p:nvPr/>
          </p:nvSpPr>
          <p:spPr bwMode="auto">
            <a:xfrm>
              <a:off x="4241" y="2606"/>
              <a:ext cx="31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b="0" i="1">
                  <a:ea typeface="宋体" charset="-122"/>
                </a:rPr>
                <a:t>O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224713" y="1841500"/>
            <a:ext cx="881062" cy="1504950"/>
            <a:chOff x="4468" y="1571"/>
            <a:chExt cx="700" cy="1208"/>
          </a:xfrm>
        </p:grpSpPr>
        <p:sp>
          <p:nvSpPr>
            <p:cNvPr id="35891" name="Line 26"/>
            <p:cNvSpPr>
              <a:spLocks noChangeShapeType="1"/>
            </p:cNvSpPr>
            <p:nvPr/>
          </p:nvSpPr>
          <p:spPr bwMode="auto">
            <a:xfrm flipV="1">
              <a:off x="4546" y="1865"/>
              <a:ext cx="196" cy="5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2" name="Line 27"/>
            <p:cNvSpPr>
              <a:spLocks noChangeShapeType="1"/>
            </p:cNvSpPr>
            <p:nvPr/>
          </p:nvSpPr>
          <p:spPr bwMode="auto">
            <a:xfrm>
              <a:off x="4740" y="1888"/>
              <a:ext cx="0" cy="771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3" name="Rectangle 28"/>
            <p:cNvSpPr>
              <a:spLocks noChangeArrowheads="1"/>
            </p:cNvSpPr>
            <p:nvPr/>
          </p:nvSpPr>
          <p:spPr bwMode="auto">
            <a:xfrm>
              <a:off x="4680" y="1571"/>
              <a:ext cx="271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800" i="1">
                  <a:ea typeface="宋体" charset="-122"/>
                  <a:sym typeface="Symbol" pitchFamily="18" charset="2"/>
                </a:rPr>
                <a:t>c</a:t>
              </a:r>
              <a:endParaRPr kumimoji="1" lang="en-US" altLang="zh-CN" sz="2800" b="0" i="1">
                <a:ea typeface="宋体" charset="-122"/>
                <a:sym typeface="Symbol" pitchFamily="18" charset="2"/>
              </a:endParaRPr>
            </a:p>
          </p:txBody>
        </p:sp>
        <p:graphicFrame>
          <p:nvGraphicFramePr>
            <p:cNvPr id="35855" name="Object 29"/>
            <p:cNvGraphicFramePr>
              <a:graphicFrameLocks noChangeAspect="1"/>
            </p:cNvGraphicFramePr>
            <p:nvPr/>
          </p:nvGraphicFramePr>
          <p:xfrm>
            <a:off x="4468" y="1979"/>
            <a:ext cx="21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3" name="公式" r:id="rId18" imgW="126720" imgH="152280" progId="Equation.3">
                    <p:embed/>
                  </p:oleObj>
                </mc:Choice>
                <mc:Fallback>
                  <p:oleObj name="公式" r:id="rId18" imgW="1267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979"/>
                          <a:ext cx="21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94" name="Rectangle 30"/>
            <p:cNvSpPr>
              <a:spLocks noChangeArrowheads="1"/>
            </p:cNvSpPr>
            <p:nvPr/>
          </p:nvSpPr>
          <p:spPr bwMode="auto">
            <a:xfrm>
              <a:off x="4534" y="2058"/>
              <a:ext cx="249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000" i="1">
                  <a:ea typeface="宋体" charset="-122"/>
                  <a:sym typeface="Symbol" pitchFamily="18" charset="2"/>
                </a:rPr>
                <a:t></a:t>
              </a:r>
            </a:p>
          </p:txBody>
        </p:sp>
        <p:sp>
          <p:nvSpPr>
            <p:cNvPr id="35895" name="Rectangle 31"/>
            <p:cNvSpPr>
              <a:spLocks noChangeArrowheads="1"/>
            </p:cNvSpPr>
            <p:nvPr/>
          </p:nvSpPr>
          <p:spPr bwMode="auto">
            <a:xfrm>
              <a:off x="4713" y="2412"/>
              <a:ext cx="455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i="1">
                  <a:ea typeface="宋体" charset="-122"/>
                  <a:sym typeface="Symbol" pitchFamily="18" charset="2"/>
                </a:rPr>
                <a:t>mg</a:t>
              </a:r>
            </a:p>
          </p:txBody>
        </p:sp>
        <p:sp>
          <p:nvSpPr>
            <p:cNvPr id="35896" name="Oval 32"/>
            <p:cNvSpPr>
              <a:spLocks noChangeArrowheads="1"/>
            </p:cNvSpPr>
            <p:nvPr/>
          </p:nvSpPr>
          <p:spPr bwMode="auto">
            <a:xfrm>
              <a:off x="4719" y="1842"/>
              <a:ext cx="45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7559675" y="2205038"/>
            <a:ext cx="1404938" cy="352425"/>
            <a:chOff x="2208" y="2688"/>
            <a:chExt cx="1123" cy="336"/>
          </a:xfrm>
        </p:grpSpPr>
        <p:sp>
          <p:nvSpPr>
            <p:cNvPr id="35890" name="Line 34"/>
            <p:cNvSpPr>
              <a:spLocks noChangeShapeType="1"/>
            </p:cNvSpPr>
            <p:nvPr/>
          </p:nvSpPr>
          <p:spPr bwMode="auto">
            <a:xfrm>
              <a:off x="2208" y="2736"/>
              <a:ext cx="864" cy="2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54" name="Object 35"/>
            <p:cNvGraphicFramePr>
              <a:graphicFrameLocks noChangeAspect="1"/>
            </p:cNvGraphicFramePr>
            <p:nvPr/>
          </p:nvGraphicFramePr>
          <p:xfrm>
            <a:off x="3024" y="2688"/>
            <a:ext cx="30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4" name="公式" r:id="rId20" imgW="203040" imgH="190440" progId="Equation.3">
                    <p:embed/>
                  </p:oleObj>
                </mc:Choice>
                <mc:Fallback>
                  <p:oleObj name="公式" r:id="rId20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688"/>
                          <a:ext cx="30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3364" name="Object 36"/>
          <p:cNvGraphicFramePr>
            <a:graphicFrameLocks noChangeAspect="1"/>
          </p:cNvGraphicFramePr>
          <p:nvPr/>
        </p:nvGraphicFramePr>
        <p:xfrm>
          <a:off x="539750" y="3536950"/>
          <a:ext cx="42481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5" name="公式" r:id="rId22" imgW="2006280" imgH="279360" progId="Equation.3">
                  <p:embed/>
                </p:oleObj>
              </mc:Choice>
              <mc:Fallback>
                <p:oleObj name="公式" r:id="rId22" imgW="2006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536950"/>
                        <a:ext cx="42481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65" name="Object 37"/>
          <p:cNvGraphicFramePr>
            <a:graphicFrameLocks noChangeAspect="1"/>
          </p:cNvGraphicFramePr>
          <p:nvPr/>
        </p:nvGraphicFramePr>
        <p:xfrm>
          <a:off x="539750" y="4221163"/>
          <a:ext cx="36004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6" name="公式" r:id="rId24" imgW="1714320" imgH="279360" progId="Equation.3">
                  <p:embed/>
                </p:oleObj>
              </mc:Choice>
              <mc:Fallback>
                <p:oleObj name="公式" r:id="rId24" imgW="17143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221163"/>
                        <a:ext cx="36004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67" name="Object 39"/>
          <p:cNvGraphicFramePr>
            <a:graphicFrameLocks noChangeAspect="1"/>
          </p:cNvGraphicFramePr>
          <p:nvPr/>
        </p:nvGraphicFramePr>
        <p:xfrm>
          <a:off x="2087563" y="4868863"/>
          <a:ext cx="18716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7" name="公式" r:id="rId26" imgW="965160" imgH="393480" progId="Equation.3">
                  <p:embed/>
                </p:oleObj>
              </mc:Choice>
              <mc:Fallback>
                <p:oleObj name="公式" r:id="rId26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868863"/>
                        <a:ext cx="187166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68" name="Text Box 40"/>
          <p:cNvSpPr txBox="1">
            <a:spLocks noChangeArrowheads="1"/>
          </p:cNvSpPr>
          <p:nvPr/>
        </p:nvSpPr>
        <p:spPr bwMode="auto">
          <a:xfrm>
            <a:off x="287338" y="4976813"/>
            <a:ext cx="22875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进动角速度</a:t>
            </a:r>
            <a:endParaRPr kumimoji="1" lang="zh-CN" altLang="en-US" b="0"/>
          </a:p>
        </p:txBody>
      </p:sp>
      <p:sp>
        <p:nvSpPr>
          <p:cNvPr id="483370" name="Text Box 42"/>
          <p:cNvSpPr txBox="1">
            <a:spLocks noChangeArrowheads="1"/>
          </p:cNvSpPr>
          <p:nvPr/>
        </p:nvSpPr>
        <p:spPr bwMode="auto">
          <a:xfrm>
            <a:off x="250825" y="5661025"/>
            <a:ext cx="86423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 sz="2400"/>
              <a:t>    </a:t>
            </a:r>
            <a:r>
              <a:rPr kumimoji="1" lang="zh-CN" altLang="en-US" sz="2400">
                <a:solidFill>
                  <a:srgbClr val="0000FF"/>
                </a:solidFill>
              </a:rPr>
              <a:t>结论</a:t>
            </a:r>
            <a:r>
              <a:rPr kumimoji="1" lang="en-US" altLang="zh-CN" sz="2400">
                <a:solidFill>
                  <a:srgbClr val="0000FF"/>
                </a:solidFill>
              </a:rPr>
              <a:t>: </a:t>
            </a:r>
            <a:r>
              <a:rPr kumimoji="1" lang="zh-CN" altLang="en-US" sz="2400"/>
              <a:t>进动现象是自旋</a:t>
            </a:r>
            <a:r>
              <a:rPr kumimoji="1" lang="en-US" altLang="zh-CN" sz="2400"/>
              <a:t>(spin)</a:t>
            </a:r>
            <a:r>
              <a:rPr kumimoji="1" lang="zh-CN" altLang="en-US" sz="2400"/>
              <a:t>的物体在外力距作用下</a:t>
            </a:r>
            <a:r>
              <a:rPr kumimoji="1" lang="en-US" altLang="zh-CN" sz="2400"/>
              <a:t>, </a:t>
            </a:r>
            <a:r>
              <a:rPr kumimoji="1" lang="zh-CN" altLang="en-US" sz="2400"/>
              <a:t>沿外力矩方向不断改变其自旋角动量方向的结果</a:t>
            </a:r>
            <a:r>
              <a:rPr kumimoji="1" lang="en-US" altLang="zh-CN" sz="2400"/>
              <a:t>.</a:t>
            </a:r>
            <a:endParaRPr kumimoji="1" lang="en-US" altLang="zh-CN" sz="2400" b="0"/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6084888" y="3249613"/>
            <a:ext cx="2376487" cy="2436812"/>
            <a:chOff x="3878" y="1986"/>
            <a:chExt cx="1497" cy="1535"/>
          </a:xfrm>
        </p:grpSpPr>
        <p:sp>
          <p:nvSpPr>
            <p:cNvPr id="35880" name="Freeform 44"/>
            <p:cNvSpPr>
              <a:spLocks/>
            </p:cNvSpPr>
            <p:nvPr/>
          </p:nvSpPr>
          <p:spPr bwMode="auto">
            <a:xfrm>
              <a:off x="4627" y="3328"/>
              <a:ext cx="77" cy="19"/>
            </a:xfrm>
            <a:custGeom>
              <a:avLst/>
              <a:gdLst>
                <a:gd name="T0" fmla="*/ 0 w 77"/>
                <a:gd name="T1" fmla="*/ 0 h 19"/>
                <a:gd name="T2" fmla="*/ 39 w 77"/>
                <a:gd name="T3" fmla="*/ 3 h 19"/>
                <a:gd name="T4" fmla="*/ 77 w 77"/>
                <a:gd name="T5" fmla="*/ 19 h 19"/>
                <a:gd name="T6" fmla="*/ 0 60000 65536"/>
                <a:gd name="T7" fmla="*/ 0 60000 65536"/>
                <a:gd name="T8" fmla="*/ 0 60000 65536"/>
                <a:gd name="T9" fmla="*/ 0 w 77"/>
                <a:gd name="T10" fmla="*/ 0 h 19"/>
                <a:gd name="T11" fmla="*/ 77 w 77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" h="19">
                  <a:moveTo>
                    <a:pt x="0" y="0"/>
                  </a:moveTo>
                  <a:cubicBezTo>
                    <a:pt x="6" y="0"/>
                    <a:pt x="26" y="0"/>
                    <a:pt x="39" y="3"/>
                  </a:cubicBezTo>
                  <a:cubicBezTo>
                    <a:pt x="52" y="6"/>
                    <a:pt x="69" y="16"/>
                    <a:pt x="77" y="19"/>
                  </a:cubicBezTo>
                </a:path>
              </a:pathLst>
            </a:custGeom>
            <a:noFill/>
            <a:ln w="952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5851" name="Object 45"/>
            <p:cNvGraphicFramePr>
              <a:graphicFrameLocks noChangeAspect="1"/>
            </p:cNvGraphicFramePr>
            <p:nvPr/>
          </p:nvGraphicFramePr>
          <p:xfrm>
            <a:off x="4377" y="1986"/>
            <a:ext cx="231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8" name="公式" r:id="rId28" imgW="164880" imgH="190440" progId="Equation.3">
                    <p:embed/>
                  </p:oleObj>
                </mc:Choice>
                <mc:Fallback>
                  <p:oleObj name="公式" r:id="rId28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986"/>
                          <a:ext cx="231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66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81" name="Line 46"/>
            <p:cNvSpPr>
              <a:spLocks noChangeShapeType="1"/>
            </p:cNvSpPr>
            <p:nvPr/>
          </p:nvSpPr>
          <p:spPr bwMode="auto">
            <a:xfrm>
              <a:off x="4027" y="3510"/>
              <a:ext cx="1248" cy="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2" name="Oval 47"/>
            <p:cNvSpPr>
              <a:spLocks noChangeArrowheads="1"/>
            </p:cNvSpPr>
            <p:nvPr/>
          </p:nvSpPr>
          <p:spPr bwMode="auto">
            <a:xfrm>
              <a:off x="3878" y="2339"/>
              <a:ext cx="1497" cy="565"/>
            </a:xfrm>
            <a:prstGeom prst="ellipse">
              <a:avLst/>
            </a:prstGeom>
            <a:solidFill>
              <a:srgbClr val="CCECFF"/>
            </a:solidFill>
            <a:ln w="38100" cap="rnd">
              <a:solidFill>
                <a:srgbClr val="000066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endParaRPr kumimoji="1" lang="zh-CN" altLang="en-US" sz="2800" b="0">
                <a:solidFill>
                  <a:schemeClr val="bg1"/>
                </a:solidFill>
                <a:ea typeface="宋体" charset="-122"/>
              </a:endParaRPr>
            </a:p>
          </p:txBody>
        </p:sp>
        <p:sp>
          <p:nvSpPr>
            <p:cNvPr id="35883" name="Freeform 48"/>
            <p:cNvSpPr>
              <a:spLocks/>
            </p:cNvSpPr>
            <p:nvPr/>
          </p:nvSpPr>
          <p:spPr bwMode="auto">
            <a:xfrm>
              <a:off x="4626" y="2058"/>
              <a:ext cx="2" cy="564"/>
            </a:xfrm>
            <a:custGeom>
              <a:avLst/>
              <a:gdLst>
                <a:gd name="T0" fmla="*/ 0 w 2"/>
                <a:gd name="T1" fmla="*/ 564 h 564"/>
                <a:gd name="T2" fmla="*/ 2 w 2"/>
                <a:gd name="T3" fmla="*/ 0 h 564"/>
                <a:gd name="T4" fmla="*/ 0 60000 65536"/>
                <a:gd name="T5" fmla="*/ 0 60000 65536"/>
                <a:gd name="T6" fmla="*/ 0 w 2"/>
                <a:gd name="T7" fmla="*/ 0 h 564"/>
                <a:gd name="T8" fmla="*/ 2 w 2"/>
                <a:gd name="T9" fmla="*/ 564 h 5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564">
                  <a:moveTo>
                    <a:pt x="0" y="564"/>
                  </a:moveTo>
                  <a:lnTo>
                    <a:pt x="2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84" name="Freeform 49"/>
            <p:cNvSpPr>
              <a:spLocks/>
            </p:cNvSpPr>
            <p:nvPr/>
          </p:nvSpPr>
          <p:spPr bwMode="auto">
            <a:xfrm>
              <a:off x="4627" y="2874"/>
              <a:ext cx="311" cy="636"/>
            </a:xfrm>
            <a:custGeom>
              <a:avLst/>
              <a:gdLst>
                <a:gd name="T0" fmla="*/ 0 w 311"/>
                <a:gd name="T1" fmla="*/ 636 h 636"/>
                <a:gd name="T2" fmla="*/ 311 w 311"/>
                <a:gd name="T3" fmla="*/ 0 h 636"/>
                <a:gd name="T4" fmla="*/ 0 60000 65536"/>
                <a:gd name="T5" fmla="*/ 0 60000 65536"/>
                <a:gd name="T6" fmla="*/ 0 w 311"/>
                <a:gd name="T7" fmla="*/ 0 h 636"/>
                <a:gd name="T8" fmla="*/ 311 w 311"/>
                <a:gd name="T9" fmla="*/ 636 h 6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1" h="636">
                  <a:moveTo>
                    <a:pt x="0" y="636"/>
                  </a:moveTo>
                  <a:lnTo>
                    <a:pt x="311" y="0"/>
                  </a:lnTo>
                </a:path>
              </a:pathLst>
            </a:cu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85" name="Rectangle 50"/>
            <p:cNvSpPr>
              <a:spLocks noChangeArrowheads="1"/>
            </p:cNvSpPr>
            <p:nvPr/>
          </p:nvSpPr>
          <p:spPr bwMode="auto">
            <a:xfrm>
              <a:off x="4558" y="3068"/>
              <a:ext cx="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 i="1">
                  <a:ea typeface="宋体" charset="-122"/>
                  <a:sym typeface="Symbol" pitchFamily="18" charset="2"/>
                </a:rPr>
                <a:t></a:t>
              </a:r>
            </a:p>
          </p:txBody>
        </p:sp>
        <p:graphicFrame>
          <p:nvGraphicFramePr>
            <p:cNvPr id="35852" name="Object 51"/>
            <p:cNvGraphicFramePr>
              <a:graphicFrameLocks noChangeAspect="1"/>
            </p:cNvGraphicFramePr>
            <p:nvPr/>
          </p:nvGraphicFramePr>
          <p:xfrm>
            <a:off x="4649" y="2886"/>
            <a:ext cx="22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19" name="公式" r:id="rId30" imgW="139680" imgH="190440" progId="Equation.3">
                    <p:embed/>
                  </p:oleObj>
                </mc:Choice>
                <mc:Fallback>
                  <p:oleObj name="公式" r:id="rId30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2886"/>
                          <a:ext cx="22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3" name="Object 52"/>
            <p:cNvGraphicFramePr>
              <a:graphicFrameLocks noChangeAspect="1"/>
            </p:cNvGraphicFramePr>
            <p:nvPr/>
          </p:nvGraphicFramePr>
          <p:xfrm>
            <a:off x="4468" y="3340"/>
            <a:ext cx="169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0" name="公式" r:id="rId32" imgW="164880" imgH="177480" progId="Equation.3">
                    <p:embed/>
                  </p:oleObj>
                </mc:Choice>
                <mc:Fallback>
                  <p:oleObj name="公式" r:id="rId32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3340"/>
                          <a:ext cx="169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86" name="Arc 53"/>
            <p:cNvSpPr>
              <a:spLocks/>
            </p:cNvSpPr>
            <p:nvPr/>
          </p:nvSpPr>
          <p:spPr bwMode="auto">
            <a:xfrm flipH="1">
              <a:off x="4467" y="2206"/>
              <a:ext cx="318" cy="91"/>
            </a:xfrm>
            <a:custGeom>
              <a:avLst/>
              <a:gdLst>
                <a:gd name="T0" fmla="*/ 235 w 43200"/>
                <a:gd name="T1" fmla="*/ 0 h 40561"/>
                <a:gd name="T2" fmla="*/ 68 w 43200"/>
                <a:gd name="T3" fmla="*/ 3 h 40561"/>
                <a:gd name="T4" fmla="*/ 159 w 43200"/>
                <a:gd name="T5" fmla="*/ 43 h 40561"/>
                <a:gd name="T6" fmla="*/ 0 60000 65536"/>
                <a:gd name="T7" fmla="*/ 0 60000 65536"/>
                <a:gd name="T8" fmla="*/ 0 60000 65536"/>
                <a:gd name="T9" fmla="*/ 0 w 43200"/>
                <a:gd name="T10" fmla="*/ 0 h 40561"/>
                <a:gd name="T11" fmla="*/ 43200 w 43200"/>
                <a:gd name="T12" fmla="*/ 40561 h 405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0561" fill="none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</a:path>
                <a:path w="43200" h="40561" stroke="0" extrusionOk="0">
                  <a:moveTo>
                    <a:pt x="31945" y="-1"/>
                  </a:moveTo>
                  <a:cubicBezTo>
                    <a:pt x="38883" y="3784"/>
                    <a:pt x="43200" y="11057"/>
                    <a:pt x="43200" y="18961"/>
                  </a:cubicBezTo>
                  <a:cubicBezTo>
                    <a:pt x="43200" y="30890"/>
                    <a:pt x="33529" y="40561"/>
                    <a:pt x="21600" y="40561"/>
                  </a:cubicBezTo>
                  <a:cubicBezTo>
                    <a:pt x="9670" y="40561"/>
                    <a:pt x="0" y="30890"/>
                    <a:pt x="0" y="18961"/>
                  </a:cubicBezTo>
                  <a:cubicBezTo>
                    <a:pt x="-1" y="11893"/>
                    <a:pt x="3457" y="5273"/>
                    <a:pt x="9257" y="1235"/>
                  </a:cubicBezTo>
                  <a:lnTo>
                    <a:pt x="21600" y="1896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87" name="Freeform 54"/>
            <p:cNvSpPr>
              <a:spLocks/>
            </p:cNvSpPr>
            <p:nvPr/>
          </p:nvSpPr>
          <p:spPr bwMode="auto">
            <a:xfrm>
              <a:off x="4626" y="2904"/>
              <a:ext cx="1" cy="600"/>
            </a:xfrm>
            <a:custGeom>
              <a:avLst/>
              <a:gdLst>
                <a:gd name="T0" fmla="*/ 0 w 1"/>
                <a:gd name="T1" fmla="*/ 600 h 600"/>
                <a:gd name="T2" fmla="*/ 0 w 1"/>
                <a:gd name="T3" fmla="*/ 0 h 600"/>
                <a:gd name="T4" fmla="*/ 0 60000 65536"/>
                <a:gd name="T5" fmla="*/ 0 60000 65536"/>
                <a:gd name="T6" fmla="*/ 0 w 1"/>
                <a:gd name="T7" fmla="*/ 0 h 600"/>
                <a:gd name="T8" fmla="*/ 1 w 1"/>
                <a:gd name="T9" fmla="*/ 600 h 6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00">
                  <a:moveTo>
                    <a:pt x="0" y="60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88" name="Freeform 55"/>
            <p:cNvSpPr>
              <a:spLocks/>
            </p:cNvSpPr>
            <p:nvPr/>
          </p:nvSpPr>
          <p:spPr bwMode="auto">
            <a:xfrm>
              <a:off x="4624" y="2617"/>
              <a:ext cx="308" cy="257"/>
            </a:xfrm>
            <a:custGeom>
              <a:avLst/>
              <a:gdLst>
                <a:gd name="T0" fmla="*/ 0 w 308"/>
                <a:gd name="T1" fmla="*/ 0 h 257"/>
                <a:gd name="T2" fmla="*/ 308 w 308"/>
                <a:gd name="T3" fmla="*/ 257 h 257"/>
                <a:gd name="T4" fmla="*/ 0 60000 65536"/>
                <a:gd name="T5" fmla="*/ 0 60000 65536"/>
                <a:gd name="T6" fmla="*/ 0 w 308"/>
                <a:gd name="T7" fmla="*/ 0 h 257"/>
                <a:gd name="T8" fmla="*/ 308 w 308"/>
                <a:gd name="T9" fmla="*/ 257 h 25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8" h="257">
                  <a:moveTo>
                    <a:pt x="0" y="0"/>
                  </a:moveTo>
                  <a:lnTo>
                    <a:pt x="308" y="25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89" name="Oval 56"/>
            <p:cNvSpPr>
              <a:spLocks noChangeArrowheads="1"/>
            </p:cNvSpPr>
            <p:nvPr/>
          </p:nvSpPr>
          <p:spPr bwMode="auto">
            <a:xfrm>
              <a:off x="4914" y="2851"/>
              <a:ext cx="46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57"/>
          <p:cNvGrpSpPr>
            <a:grpSpLocks/>
          </p:cNvGrpSpPr>
          <p:nvPr/>
        </p:nvGrpSpPr>
        <p:grpSpPr bwMode="auto">
          <a:xfrm>
            <a:off x="7740650" y="4270375"/>
            <a:ext cx="1004888" cy="436563"/>
            <a:chOff x="4921" y="2704"/>
            <a:chExt cx="633" cy="275"/>
          </a:xfrm>
        </p:grpSpPr>
        <p:sp>
          <p:nvSpPr>
            <p:cNvPr id="35879" name="Line 58"/>
            <p:cNvSpPr>
              <a:spLocks noChangeShapeType="1"/>
            </p:cNvSpPr>
            <p:nvPr/>
          </p:nvSpPr>
          <p:spPr bwMode="auto">
            <a:xfrm flipV="1">
              <a:off x="4921" y="2840"/>
              <a:ext cx="363" cy="13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5850" name="Object 59"/>
            <p:cNvGraphicFramePr>
              <a:graphicFrameLocks noChangeAspect="1"/>
            </p:cNvGraphicFramePr>
            <p:nvPr/>
          </p:nvGraphicFramePr>
          <p:xfrm>
            <a:off x="5284" y="2704"/>
            <a:ext cx="270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1" name="公式" r:id="rId34" imgW="215640" imgH="203040" progId="Equation.3">
                    <p:embed/>
                  </p:oleObj>
                </mc:Choice>
                <mc:Fallback>
                  <p:oleObj name="公式" r:id="rId34" imgW="215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" y="2704"/>
                          <a:ext cx="270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66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7272338" y="4473575"/>
            <a:ext cx="1468437" cy="1206500"/>
            <a:chOff x="4632" y="2840"/>
            <a:chExt cx="925" cy="760"/>
          </a:xfrm>
        </p:grpSpPr>
        <p:sp>
          <p:nvSpPr>
            <p:cNvPr id="35878" name="Freeform 61"/>
            <p:cNvSpPr>
              <a:spLocks/>
            </p:cNvSpPr>
            <p:nvPr/>
          </p:nvSpPr>
          <p:spPr bwMode="auto">
            <a:xfrm>
              <a:off x="4632" y="2840"/>
              <a:ext cx="652" cy="760"/>
            </a:xfrm>
            <a:custGeom>
              <a:avLst/>
              <a:gdLst>
                <a:gd name="T0" fmla="*/ 0 w 652"/>
                <a:gd name="T1" fmla="*/ 760 h 760"/>
                <a:gd name="T2" fmla="*/ 652 w 652"/>
                <a:gd name="T3" fmla="*/ 0 h 760"/>
                <a:gd name="T4" fmla="*/ 0 60000 65536"/>
                <a:gd name="T5" fmla="*/ 0 60000 65536"/>
                <a:gd name="T6" fmla="*/ 0 w 652"/>
                <a:gd name="T7" fmla="*/ 0 h 760"/>
                <a:gd name="T8" fmla="*/ 652 w 652"/>
                <a:gd name="T9" fmla="*/ 760 h 7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2" h="760">
                  <a:moveTo>
                    <a:pt x="0" y="760"/>
                  </a:moveTo>
                  <a:lnTo>
                    <a:pt x="652" y="0"/>
                  </a:lnTo>
                </a:path>
              </a:pathLst>
            </a:custGeom>
            <a:noFill/>
            <a:ln w="28575">
              <a:solidFill>
                <a:srgbClr val="000066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5849" name="Object 62"/>
            <p:cNvGraphicFramePr>
              <a:graphicFrameLocks noChangeAspect="1"/>
            </p:cNvGraphicFramePr>
            <p:nvPr/>
          </p:nvGraphicFramePr>
          <p:xfrm>
            <a:off x="4967" y="3113"/>
            <a:ext cx="59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22" name="公式" r:id="rId36" imgW="444240" imgH="203040" progId="Equation.3">
                    <p:embed/>
                  </p:oleObj>
                </mc:Choice>
                <mc:Fallback>
                  <p:oleObj name="公式" r:id="rId36" imgW="444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3113"/>
                          <a:ext cx="59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63"/>
          <p:cNvGrpSpPr>
            <a:grpSpLocks/>
          </p:cNvGrpSpPr>
          <p:nvPr/>
        </p:nvGrpSpPr>
        <p:grpSpPr bwMode="auto">
          <a:xfrm>
            <a:off x="7272338" y="4191000"/>
            <a:ext cx="1047750" cy="396875"/>
            <a:chOff x="4626" y="2572"/>
            <a:chExt cx="660" cy="250"/>
          </a:xfrm>
        </p:grpSpPr>
        <p:sp>
          <p:nvSpPr>
            <p:cNvPr id="35875" name="Freeform 64"/>
            <p:cNvSpPr>
              <a:spLocks/>
            </p:cNvSpPr>
            <p:nvPr/>
          </p:nvSpPr>
          <p:spPr bwMode="auto">
            <a:xfrm>
              <a:off x="4626" y="2622"/>
              <a:ext cx="660" cy="120"/>
            </a:xfrm>
            <a:custGeom>
              <a:avLst/>
              <a:gdLst>
                <a:gd name="T0" fmla="*/ 0 w 660"/>
                <a:gd name="T1" fmla="*/ 0 h 120"/>
                <a:gd name="T2" fmla="*/ 660 w 660"/>
                <a:gd name="T3" fmla="*/ 120 h 120"/>
                <a:gd name="T4" fmla="*/ 0 60000 65536"/>
                <a:gd name="T5" fmla="*/ 0 60000 65536"/>
                <a:gd name="T6" fmla="*/ 0 w 660"/>
                <a:gd name="T7" fmla="*/ 0 h 120"/>
                <a:gd name="T8" fmla="*/ 660 w 660"/>
                <a:gd name="T9" fmla="*/ 120 h 1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0" h="120">
                  <a:moveTo>
                    <a:pt x="0" y="0"/>
                  </a:moveTo>
                  <a:lnTo>
                    <a:pt x="660" y="12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76" name="Freeform 65"/>
            <p:cNvSpPr>
              <a:spLocks/>
            </p:cNvSpPr>
            <p:nvPr/>
          </p:nvSpPr>
          <p:spPr bwMode="auto">
            <a:xfrm>
              <a:off x="4688" y="2634"/>
              <a:ext cx="51" cy="44"/>
            </a:xfrm>
            <a:custGeom>
              <a:avLst/>
              <a:gdLst>
                <a:gd name="T0" fmla="*/ 0 w 51"/>
                <a:gd name="T1" fmla="*/ 42 h 42"/>
                <a:gd name="T2" fmla="*/ 32 w 51"/>
                <a:gd name="T3" fmla="*/ 29 h 42"/>
                <a:gd name="T4" fmla="*/ 51 w 51"/>
                <a:gd name="T5" fmla="*/ 0 h 42"/>
                <a:gd name="T6" fmla="*/ 0 60000 65536"/>
                <a:gd name="T7" fmla="*/ 0 60000 65536"/>
                <a:gd name="T8" fmla="*/ 0 60000 65536"/>
                <a:gd name="T9" fmla="*/ 0 w 51"/>
                <a:gd name="T10" fmla="*/ 0 h 42"/>
                <a:gd name="T11" fmla="*/ 51 w 51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42">
                  <a:moveTo>
                    <a:pt x="0" y="42"/>
                  </a:moveTo>
                  <a:cubicBezTo>
                    <a:pt x="5" y="40"/>
                    <a:pt x="24" y="36"/>
                    <a:pt x="32" y="29"/>
                  </a:cubicBezTo>
                  <a:cubicBezTo>
                    <a:pt x="40" y="22"/>
                    <a:pt x="47" y="6"/>
                    <a:pt x="51" y="0"/>
                  </a:cubicBezTo>
                </a:path>
              </a:pathLst>
            </a:custGeom>
            <a:noFill/>
            <a:ln w="19050">
              <a:solidFill>
                <a:srgbClr val="00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77" name="Text Box 66"/>
            <p:cNvSpPr txBox="1">
              <a:spLocks noChangeArrowheads="1"/>
            </p:cNvSpPr>
            <p:nvPr/>
          </p:nvSpPr>
          <p:spPr bwMode="auto">
            <a:xfrm>
              <a:off x="4707" y="2572"/>
              <a:ext cx="3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000">
                  <a:ea typeface="宋体" charset="-122"/>
                </a:rPr>
                <a:t>d</a:t>
              </a:r>
              <a:r>
                <a:rPr kumimoji="1" lang="en-US" altLang="zh-CN" sz="2000" i="1">
                  <a:ea typeface="宋体" charset="-122"/>
                  <a:sym typeface="Symbol" pitchFamily="18" charset="2"/>
                </a:rPr>
                <a:t></a:t>
              </a:r>
              <a:endParaRPr kumimoji="1" lang="en-US" altLang="zh-CN" sz="2400" b="0" i="1"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84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8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48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48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4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" dur="500"/>
                                        <p:tgtEl>
                                          <p:spTgt spid="4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1" grpId="0" autoUpdateAnimBg="0"/>
      <p:bldP spid="483334" grpId="0" autoUpdateAnimBg="0"/>
      <p:bldP spid="483335" grpId="0" autoUpdateAnimBg="0"/>
      <p:bldP spid="483337" grpId="0" autoUpdateAnimBg="0"/>
      <p:bldP spid="483368" grpId="0"/>
      <p:bldP spid="48337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2" name="Text Box 2"/>
          <p:cNvSpPr txBox="1">
            <a:spLocks noChangeArrowheads="1"/>
          </p:cNvSpPr>
          <p:nvPr/>
        </p:nvSpPr>
        <p:spPr bwMode="auto">
          <a:xfrm>
            <a:off x="3059113" y="347663"/>
            <a:ext cx="41417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0000CC"/>
                </a:solidFill>
              </a:rPr>
              <a:t>炮弹的进动分析</a:t>
            </a:r>
            <a:endParaRPr kumimoji="1" lang="en-US" altLang="zh-CN"/>
          </a:p>
        </p:txBody>
      </p:sp>
      <p:grpSp>
        <p:nvGrpSpPr>
          <p:cNvPr id="27" name="Group 6"/>
          <p:cNvGrpSpPr>
            <a:grpSpLocks noChangeAspect="1"/>
          </p:cNvGrpSpPr>
          <p:nvPr/>
        </p:nvGrpSpPr>
        <p:grpSpPr bwMode="auto">
          <a:xfrm>
            <a:off x="1569172" y="4420890"/>
            <a:ext cx="6127750" cy="1439862"/>
            <a:chOff x="442" y="1350"/>
            <a:chExt cx="5288" cy="1242"/>
          </a:xfrm>
        </p:grpSpPr>
        <p:sp>
          <p:nvSpPr>
            <p:cNvPr id="28" name="Freeform 7"/>
            <p:cNvSpPr>
              <a:spLocks noChangeAspect="1"/>
            </p:cNvSpPr>
            <p:nvPr/>
          </p:nvSpPr>
          <p:spPr bwMode="auto">
            <a:xfrm>
              <a:off x="1128" y="1443"/>
              <a:ext cx="798" cy="203"/>
            </a:xfrm>
            <a:custGeom>
              <a:avLst/>
              <a:gdLst>
                <a:gd name="T0" fmla="*/ 0 w 43"/>
                <a:gd name="T1" fmla="*/ 11 h 11"/>
                <a:gd name="T2" fmla="*/ 23 w 43"/>
                <a:gd name="T3" fmla="*/ 0 h 11"/>
                <a:gd name="T4" fmla="*/ 43 w 43"/>
                <a:gd name="T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11">
                  <a:moveTo>
                    <a:pt x="0" y="11"/>
                  </a:moveTo>
                  <a:cubicBezTo>
                    <a:pt x="4" y="4"/>
                    <a:pt x="13" y="0"/>
                    <a:pt x="23" y="0"/>
                  </a:cubicBezTo>
                  <a:cubicBezTo>
                    <a:pt x="31" y="0"/>
                    <a:pt x="39" y="3"/>
                    <a:pt x="43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 type="triangle" w="med" len="lg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 noChangeAspect="1"/>
            </p:cNvSpPr>
            <p:nvPr/>
          </p:nvSpPr>
          <p:spPr bwMode="auto">
            <a:xfrm>
              <a:off x="442" y="1869"/>
              <a:ext cx="2412" cy="352"/>
            </a:xfrm>
            <a:custGeom>
              <a:avLst/>
              <a:gdLst>
                <a:gd name="T0" fmla="*/ 0 w 130"/>
                <a:gd name="T1" fmla="*/ 17 h 19"/>
                <a:gd name="T2" fmla="*/ 130 w 130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9">
                  <a:moveTo>
                    <a:pt x="0" y="17"/>
                  </a:moveTo>
                  <a:cubicBezTo>
                    <a:pt x="44" y="0"/>
                    <a:pt x="98" y="1"/>
                    <a:pt x="130" y="19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 noChangeAspect="1"/>
            </p:cNvSpPr>
            <p:nvPr/>
          </p:nvSpPr>
          <p:spPr bwMode="auto">
            <a:xfrm>
              <a:off x="3856" y="1943"/>
              <a:ext cx="185" cy="260"/>
            </a:xfrm>
            <a:custGeom>
              <a:avLst/>
              <a:gdLst>
                <a:gd name="T0" fmla="*/ 2 w 10"/>
                <a:gd name="T1" fmla="*/ 1 h 14"/>
                <a:gd name="T2" fmla="*/ 8 w 10"/>
                <a:gd name="T3" fmla="*/ 5 h 14"/>
                <a:gd name="T4" fmla="*/ 9 w 10"/>
                <a:gd name="T5" fmla="*/ 13 h 14"/>
                <a:gd name="T6" fmla="*/ 2 w 10"/>
                <a:gd name="T7" fmla="*/ 9 h 14"/>
                <a:gd name="T8" fmla="*/ 2 w 10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"/>
                  </a:moveTo>
                  <a:cubicBezTo>
                    <a:pt x="4" y="0"/>
                    <a:pt x="6" y="2"/>
                    <a:pt x="8" y="5"/>
                  </a:cubicBezTo>
                  <a:cubicBezTo>
                    <a:pt x="10" y="8"/>
                    <a:pt x="10" y="12"/>
                    <a:pt x="9" y="13"/>
                  </a:cubicBezTo>
                  <a:cubicBezTo>
                    <a:pt x="7" y="14"/>
                    <a:pt x="4" y="12"/>
                    <a:pt x="2" y="9"/>
                  </a:cubicBezTo>
                  <a:cubicBezTo>
                    <a:pt x="0" y="6"/>
                    <a:pt x="0" y="2"/>
                    <a:pt x="2" y="1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 noChangeAspect="1" noEditPoints="1"/>
            </p:cNvSpPr>
            <p:nvPr/>
          </p:nvSpPr>
          <p:spPr bwMode="auto">
            <a:xfrm>
              <a:off x="3893" y="1609"/>
              <a:ext cx="816" cy="575"/>
            </a:xfrm>
            <a:custGeom>
              <a:avLst/>
              <a:gdLst>
                <a:gd name="T0" fmla="*/ 24 w 44"/>
                <a:gd name="T1" fmla="*/ 5 h 31"/>
                <a:gd name="T2" fmla="*/ 43 w 44"/>
                <a:gd name="T3" fmla="*/ 1 h 31"/>
                <a:gd name="T4" fmla="*/ 31 w 44"/>
                <a:gd name="T5" fmla="*/ 17 h 31"/>
                <a:gd name="T6" fmla="*/ 30 w 44"/>
                <a:gd name="T7" fmla="*/ 17 h 31"/>
                <a:gd name="T8" fmla="*/ 30 w 44"/>
                <a:gd name="T9" fmla="*/ 17 h 31"/>
                <a:gd name="T10" fmla="*/ 7 w 44"/>
                <a:gd name="T11" fmla="*/ 31 h 31"/>
                <a:gd name="T12" fmla="*/ 7 w 44"/>
                <a:gd name="T13" fmla="*/ 31 h 31"/>
                <a:gd name="T14" fmla="*/ 6 w 44"/>
                <a:gd name="T15" fmla="*/ 23 h 31"/>
                <a:gd name="T16" fmla="*/ 0 w 44"/>
                <a:gd name="T17" fmla="*/ 19 h 31"/>
                <a:gd name="T18" fmla="*/ 0 w 44"/>
                <a:gd name="T19" fmla="*/ 19 h 31"/>
                <a:gd name="T20" fmla="*/ 24 w 44"/>
                <a:gd name="T21" fmla="*/ 5 h 31"/>
                <a:gd name="T22" fmla="*/ 24 w 44"/>
                <a:gd name="T23" fmla="*/ 5 h 31"/>
                <a:gd name="T24" fmla="*/ 24 w 44"/>
                <a:gd name="T25" fmla="*/ 5 h 31"/>
                <a:gd name="T26" fmla="*/ 7 w 44"/>
                <a:gd name="T27" fmla="*/ 31 h 31"/>
                <a:gd name="T28" fmla="*/ 7 w 44"/>
                <a:gd name="T29" fmla="*/ 31 h 31"/>
                <a:gd name="T30" fmla="*/ 7 w 44"/>
                <a:gd name="T31" fmla="*/ 31 h 31"/>
                <a:gd name="T32" fmla="*/ 7 w 44"/>
                <a:gd name="T33" fmla="*/ 31 h 31"/>
                <a:gd name="T34" fmla="*/ 7 w 44"/>
                <a:gd name="T35" fmla="*/ 31 h 31"/>
                <a:gd name="T36" fmla="*/ 7 w 44"/>
                <a:gd name="T37" fmla="*/ 31 h 31"/>
                <a:gd name="T38" fmla="*/ 7 w 44"/>
                <a:gd name="T39" fmla="*/ 31 h 31"/>
                <a:gd name="T40" fmla="*/ 7 w 44"/>
                <a:gd name="T41" fmla="*/ 31 h 31"/>
                <a:gd name="T42" fmla="*/ 7 w 44"/>
                <a:gd name="T43" fmla="*/ 31 h 31"/>
                <a:gd name="T44" fmla="*/ 7 w 44"/>
                <a:gd name="T45" fmla="*/ 31 h 31"/>
                <a:gd name="T46" fmla="*/ 7 w 44"/>
                <a:gd name="T47" fmla="*/ 31 h 31"/>
                <a:gd name="T48" fmla="*/ 0 w 44"/>
                <a:gd name="T49" fmla="*/ 19 h 31"/>
                <a:gd name="T50" fmla="*/ 0 w 44"/>
                <a:gd name="T51" fmla="*/ 19 h 31"/>
                <a:gd name="T52" fmla="*/ 0 w 44"/>
                <a:gd name="T53" fmla="*/ 19 h 31"/>
                <a:gd name="T54" fmla="*/ 0 w 44"/>
                <a:gd name="T55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31">
                  <a:moveTo>
                    <a:pt x="24" y="5"/>
                  </a:moveTo>
                  <a:cubicBezTo>
                    <a:pt x="33" y="0"/>
                    <a:pt x="43" y="0"/>
                    <a:pt x="43" y="1"/>
                  </a:cubicBezTo>
                  <a:cubicBezTo>
                    <a:pt x="44" y="2"/>
                    <a:pt x="39" y="11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lnTo>
                    <a:pt x="30" y="17"/>
                  </a:ln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8" y="26"/>
                    <a:pt x="6" y="23"/>
                  </a:cubicBezTo>
                  <a:cubicBezTo>
                    <a:pt x="4" y="20"/>
                    <a:pt x="2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4" y="5"/>
                  </a:lnTo>
                  <a:lnTo>
                    <a:pt x="24" y="5"/>
                  </a:ln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7" y="31"/>
                  </a:move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lnTo>
                    <a:pt x="7" y="31"/>
                  </a:ln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lose/>
                  <a:moveTo>
                    <a:pt x="7" y="31"/>
                  </a:moveTo>
                  <a:cubicBezTo>
                    <a:pt x="7" y="31"/>
                    <a:pt x="7" y="31"/>
                    <a:pt x="7" y="31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lnTo>
                    <a:pt x="0" y="19"/>
                  </a:lnTo>
                  <a:lnTo>
                    <a:pt x="0" y="19"/>
                  </a:lnTo>
                </a:path>
              </a:pathLst>
            </a:custGeom>
            <a:solidFill>
              <a:srgbClr val="33CCCC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 noChangeAspect="1" noEditPoints="1"/>
            </p:cNvSpPr>
            <p:nvPr/>
          </p:nvSpPr>
          <p:spPr bwMode="auto">
            <a:xfrm>
              <a:off x="3893" y="1609"/>
              <a:ext cx="816" cy="575"/>
            </a:xfrm>
            <a:custGeom>
              <a:avLst/>
              <a:gdLst>
                <a:gd name="T0" fmla="*/ 24 w 44"/>
                <a:gd name="T1" fmla="*/ 5 h 31"/>
                <a:gd name="T2" fmla="*/ 43 w 44"/>
                <a:gd name="T3" fmla="*/ 1 h 31"/>
                <a:gd name="T4" fmla="*/ 31 w 44"/>
                <a:gd name="T5" fmla="*/ 17 h 31"/>
                <a:gd name="T6" fmla="*/ 30 w 44"/>
                <a:gd name="T7" fmla="*/ 17 h 31"/>
                <a:gd name="T8" fmla="*/ 30 w 44"/>
                <a:gd name="T9" fmla="*/ 17 h 31"/>
                <a:gd name="T10" fmla="*/ 7 w 44"/>
                <a:gd name="T11" fmla="*/ 31 h 31"/>
                <a:gd name="T12" fmla="*/ 7 w 44"/>
                <a:gd name="T13" fmla="*/ 31 h 31"/>
                <a:gd name="T14" fmla="*/ 6 w 44"/>
                <a:gd name="T15" fmla="*/ 23 h 31"/>
                <a:gd name="T16" fmla="*/ 0 w 44"/>
                <a:gd name="T17" fmla="*/ 19 h 31"/>
                <a:gd name="T18" fmla="*/ 0 w 44"/>
                <a:gd name="T19" fmla="*/ 19 h 31"/>
                <a:gd name="T20" fmla="*/ 24 w 44"/>
                <a:gd name="T21" fmla="*/ 5 h 31"/>
                <a:gd name="T22" fmla="*/ 24 w 44"/>
                <a:gd name="T23" fmla="*/ 5 h 31"/>
                <a:gd name="T24" fmla="*/ 24 w 44"/>
                <a:gd name="T25" fmla="*/ 5 h 31"/>
                <a:gd name="T26" fmla="*/ 7 w 44"/>
                <a:gd name="T27" fmla="*/ 31 h 31"/>
                <a:gd name="T28" fmla="*/ 7 w 44"/>
                <a:gd name="T29" fmla="*/ 31 h 31"/>
                <a:gd name="T30" fmla="*/ 7 w 44"/>
                <a:gd name="T31" fmla="*/ 31 h 31"/>
                <a:gd name="T32" fmla="*/ 7 w 44"/>
                <a:gd name="T33" fmla="*/ 31 h 31"/>
                <a:gd name="T34" fmla="*/ 7 w 44"/>
                <a:gd name="T35" fmla="*/ 31 h 31"/>
                <a:gd name="T36" fmla="*/ 7 w 44"/>
                <a:gd name="T37" fmla="*/ 31 h 31"/>
                <a:gd name="T38" fmla="*/ 7 w 44"/>
                <a:gd name="T39" fmla="*/ 31 h 31"/>
                <a:gd name="T40" fmla="*/ 7 w 44"/>
                <a:gd name="T41" fmla="*/ 31 h 31"/>
                <a:gd name="T42" fmla="*/ 7 w 44"/>
                <a:gd name="T43" fmla="*/ 31 h 31"/>
                <a:gd name="T44" fmla="*/ 7 w 44"/>
                <a:gd name="T45" fmla="*/ 31 h 31"/>
                <a:gd name="T46" fmla="*/ 7 w 44"/>
                <a:gd name="T47" fmla="*/ 31 h 31"/>
                <a:gd name="T48" fmla="*/ 0 w 44"/>
                <a:gd name="T49" fmla="*/ 19 h 31"/>
                <a:gd name="T50" fmla="*/ 0 w 44"/>
                <a:gd name="T51" fmla="*/ 19 h 31"/>
                <a:gd name="T52" fmla="*/ 0 w 44"/>
                <a:gd name="T53" fmla="*/ 19 h 31"/>
                <a:gd name="T54" fmla="*/ 0 w 44"/>
                <a:gd name="T55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31">
                  <a:moveTo>
                    <a:pt x="24" y="5"/>
                  </a:moveTo>
                  <a:cubicBezTo>
                    <a:pt x="33" y="0"/>
                    <a:pt x="43" y="0"/>
                    <a:pt x="43" y="1"/>
                  </a:cubicBezTo>
                  <a:cubicBezTo>
                    <a:pt x="44" y="2"/>
                    <a:pt x="39" y="11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lnTo>
                    <a:pt x="30" y="17"/>
                  </a:ln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8" y="26"/>
                    <a:pt x="6" y="23"/>
                  </a:cubicBezTo>
                  <a:cubicBezTo>
                    <a:pt x="4" y="20"/>
                    <a:pt x="2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4" y="5"/>
                  </a:lnTo>
                  <a:lnTo>
                    <a:pt x="24" y="5"/>
                  </a:ln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7" y="31"/>
                  </a:move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lnTo>
                    <a:pt x="7" y="31"/>
                  </a:lnTo>
                  <a:lnTo>
                    <a:pt x="7" y="31"/>
                  </a:lnTo>
                  <a:cubicBezTo>
                    <a:pt x="7" y="31"/>
                    <a:pt x="7" y="31"/>
                    <a:pt x="7" y="31"/>
                  </a:cubicBezTo>
                  <a:close/>
                  <a:moveTo>
                    <a:pt x="7" y="31"/>
                  </a:moveTo>
                  <a:cubicBezTo>
                    <a:pt x="7" y="31"/>
                    <a:pt x="7" y="31"/>
                    <a:pt x="7" y="31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lnTo>
                    <a:pt x="0" y="19"/>
                  </a:lnTo>
                  <a:lnTo>
                    <a:pt x="0" y="19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2"/>
            <p:cNvSpPr>
              <a:spLocks noChangeAspect="1" noChangeShapeType="1"/>
            </p:cNvSpPr>
            <p:nvPr/>
          </p:nvSpPr>
          <p:spPr bwMode="auto">
            <a:xfrm flipH="1">
              <a:off x="3466" y="1776"/>
              <a:ext cx="94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3"/>
            <p:cNvSpPr>
              <a:spLocks noChangeAspect="1" noChangeShapeType="1"/>
            </p:cNvSpPr>
            <p:nvPr/>
          </p:nvSpPr>
          <p:spPr bwMode="auto">
            <a:xfrm flipV="1">
              <a:off x="3540" y="1387"/>
              <a:ext cx="1596" cy="9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4"/>
            <p:cNvSpPr>
              <a:spLocks noChangeAspect="1"/>
            </p:cNvSpPr>
            <p:nvPr/>
          </p:nvSpPr>
          <p:spPr bwMode="auto">
            <a:xfrm>
              <a:off x="3095" y="2073"/>
              <a:ext cx="93" cy="315"/>
            </a:xfrm>
            <a:custGeom>
              <a:avLst/>
              <a:gdLst>
                <a:gd name="T0" fmla="*/ 4 w 5"/>
                <a:gd name="T1" fmla="*/ 17 h 17"/>
                <a:gd name="T2" fmla="*/ 5 w 5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17">
                  <a:moveTo>
                    <a:pt x="4" y="17"/>
                  </a:moveTo>
                  <a:cubicBezTo>
                    <a:pt x="1" y="10"/>
                    <a:pt x="0" y="2"/>
                    <a:pt x="5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ChangeAspect="1"/>
            </p:cNvSpPr>
            <p:nvPr/>
          </p:nvSpPr>
          <p:spPr bwMode="auto">
            <a:xfrm>
              <a:off x="3188" y="1980"/>
              <a:ext cx="408" cy="612"/>
            </a:xfrm>
            <a:custGeom>
              <a:avLst/>
              <a:gdLst>
                <a:gd name="T0" fmla="*/ 0 w 22"/>
                <a:gd name="T1" fmla="*/ 5 h 33"/>
                <a:gd name="T2" fmla="*/ 17 w 22"/>
                <a:gd name="T3" fmla="*/ 30 h 33"/>
                <a:gd name="T4" fmla="*/ 9 w 22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3">
                  <a:moveTo>
                    <a:pt x="0" y="5"/>
                  </a:moveTo>
                  <a:cubicBezTo>
                    <a:pt x="10" y="0"/>
                    <a:pt x="22" y="28"/>
                    <a:pt x="17" y="30"/>
                  </a:cubicBezTo>
                  <a:cubicBezTo>
                    <a:pt x="12" y="33"/>
                    <a:pt x="0" y="5"/>
                    <a:pt x="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ChangeAspect="1"/>
            </p:cNvSpPr>
            <p:nvPr/>
          </p:nvSpPr>
          <p:spPr bwMode="auto">
            <a:xfrm>
              <a:off x="3355" y="1906"/>
              <a:ext cx="408" cy="593"/>
            </a:xfrm>
            <a:custGeom>
              <a:avLst/>
              <a:gdLst>
                <a:gd name="T0" fmla="*/ 0 w 22"/>
                <a:gd name="T1" fmla="*/ 4 h 32"/>
                <a:gd name="T2" fmla="*/ 17 w 22"/>
                <a:gd name="T3" fmla="*/ 30 h 32"/>
                <a:gd name="T4" fmla="*/ 9 w 2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2">
                  <a:moveTo>
                    <a:pt x="0" y="4"/>
                  </a:moveTo>
                  <a:cubicBezTo>
                    <a:pt x="10" y="0"/>
                    <a:pt x="22" y="28"/>
                    <a:pt x="17" y="30"/>
                  </a:cubicBezTo>
                  <a:cubicBezTo>
                    <a:pt x="13" y="32"/>
                    <a:pt x="0" y="5"/>
                    <a:pt x="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17"/>
            <p:cNvSpPr>
              <a:spLocks noChangeAspect="1"/>
            </p:cNvSpPr>
            <p:nvPr/>
          </p:nvSpPr>
          <p:spPr bwMode="auto">
            <a:xfrm>
              <a:off x="3522" y="1832"/>
              <a:ext cx="408" cy="593"/>
            </a:xfrm>
            <a:custGeom>
              <a:avLst/>
              <a:gdLst>
                <a:gd name="T0" fmla="*/ 0 w 22"/>
                <a:gd name="T1" fmla="*/ 4 h 32"/>
                <a:gd name="T2" fmla="*/ 18 w 22"/>
                <a:gd name="T3" fmla="*/ 30 h 32"/>
                <a:gd name="T4" fmla="*/ 10 w 2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2">
                  <a:moveTo>
                    <a:pt x="0" y="4"/>
                  </a:moveTo>
                  <a:cubicBezTo>
                    <a:pt x="10" y="0"/>
                    <a:pt x="22" y="28"/>
                    <a:pt x="18" y="30"/>
                  </a:cubicBezTo>
                  <a:cubicBezTo>
                    <a:pt x="13" y="32"/>
                    <a:pt x="0" y="5"/>
                    <a:pt x="1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 noChangeAspect="1"/>
            </p:cNvSpPr>
            <p:nvPr/>
          </p:nvSpPr>
          <p:spPr bwMode="auto">
            <a:xfrm>
              <a:off x="3689" y="1758"/>
              <a:ext cx="352" cy="593"/>
            </a:xfrm>
            <a:custGeom>
              <a:avLst/>
              <a:gdLst>
                <a:gd name="T0" fmla="*/ 18 w 19"/>
                <a:gd name="T1" fmla="*/ 23 h 32"/>
                <a:gd name="T2" fmla="*/ 18 w 19"/>
                <a:gd name="T3" fmla="*/ 30 h 32"/>
                <a:gd name="T4" fmla="*/ 10 w 1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2">
                  <a:moveTo>
                    <a:pt x="18" y="23"/>
                  </a:moveTo>
                  <a:cubicBezTo>
                    <a:pt x="19" y="26"/>
                    <a:pt x="19" y="29"/>
                    <a:pt x="18" y="30"/>
                  </a:cubicBezTo>
                  <a:cubicBezTo>
                    <a:pt x="13" y="32"/>
                    <a:pt x="0" y="4"/>
                    <a:pt x="1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 noChangeAspect="1"/>
            </p:cNvSpPr>
            <p:nvPr/>
          </p:nvSpPr>
          <p:spPr bwMode="auto">
            <a:xfrm>
              <a:off x="3707" y="1795"/>
              <a:ext cx="204" cy="148"/>
            </a:xfrm>
            <a:custGeom>
              <a:avLst/>
              <a:gdLst>
                <a:gd name="T0" fmla="*/ 0 w 11"/>
                <a:gd name="T1" fmla="*/ 2 h 8"/>
                <a:gd name="T2" fmla="*/ 11 w 11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8">
                  <a:moveTo>
                    <a:pt x="0" y="2"/>
                  </a:moveTo>
                  <a:cubicBezTo>
                    <a:pt x="3" y="0"/>
                    <a:pt x="7" y="4"/>
                    <a:pt x="1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0"/>
            <p:cNvSpPr>
              <a:spLocks noChangeAspect="1"/>
            </p:cNvSpPr>
            <p:nvPr/>
          </p:nvSpPr>
          <p:spPr bwMode="auto">
            <a:xfrm>
              <a:off x="3856" y="1684"/>
              <a:ext cx="371" cy="593"/>
            </a:xfrm>
            <a:custGeom>
              <a:avLst/>
              <a:gdLst>
                <a:gd name="T0" fmla="*/ 18 w 20"/>
                <a:gd name="T1" fmla="*/ 22 h 32"/>
                <a:gd name="T2" fmla="*/ 18 w 20"/>
                <a:gd name="T3" fmla="*/ 30 h 32"/>
                <a:gd name="T4" fmla="*/ 10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18" y="22"/>
                  </a:moveTo>
                  <a:cubicBezTo>
                    <a:pt x="19" y="26"/>
                    <a:pt x="20" y="29"/>
                    <a:pt x="18" y="30"/>
                  </a:cubicBezTo>
                  <a:cubicBezTo>
                    <a:pt x="13" y="32"/>
                    <a:pt x="0" y="4"/>
                    <a:pt x="1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1"/>
            <p:cNvSpPr>
              <a:spLocks noChangeAspect="1"/>
            </p:cNvSpPr>
            <p:nvPr/>
          </p:nvSpPr>
          <p:spPr bwMode="auto">
            <a:xfrm>
              <a:off x="3874" y="1721"/>
              <a:ext cx="186" cy="129"/>
            </a:xfrm>
            <a:custGeom>
              <a:avLst/>
              <a:gdLst>
                <a:gd name="T0" fmla="*/ 0 w 10"/>
                <a:gd name="T1" fmla="*/ 2 h 7"/>
                <a:gd name="T2" fmla="*/ 10 w 10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7">
                  <a:moveTo>
                    <a:pt x="0" y="2"/>
                  </a:moveTo>
                  <a:cubicBezTo>
                    <a:pt x="3" y="0"/>
                    <a:pt x="7" y="3"/>
                    <a:pt x="10" y="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2"/>
            <p:cNvSpPr>
              <a:spLocks noChangeAspect="1"/>
            </p:cNvSpPr>
            <p:nvPr/>
          </p:nvSpPr>
          <p:spPr bwMode="auto">
            <a:xfrm>
              <a:off x="4023" y="1609"/>
              <a:ext cx="371" cy="594"/>
            </a:xfrm>
            <a:custGeom>
              <a:avLst/>
              <a:gdLst>
                <a:gd name="T0" fmla="*/ 18 w 20"/>
                <a:gd name="T1" fmla="*/ 20 h 32"/>
                <a:gd name="T2" fmla="*/ 18 w 20"/>
                <a:gd name="T3" fmla="*/ 30 h 32"/>
                <a:gd name="T4" fmla="*/ 10 w 2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2">
                  <a:moveTo>
                    <a:pt x="18" y="20"/>
                  </a:moveTo>
                  <a:cubicBezTo>
                    <a:pt x="19" y="25"/>
                    <a:pt x="20" y="29"/>
                    <a:pt x="18" y="30"/>
                  </a:cubicBezTo>
                  <a:cubicBezTo>
                    <a:pt x="13" y="32"/>
                    <a:pt x="0" y="4"/>
                    <a:pt x="1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3"/>
            <p:cNvSpPr>
              <a:spLocks noChangeAspect="1"/>
            </p:cNvSpPr>
            <p:nvPr/>
          </p:nvSpPr>
          <p:spPr bwMode="auto">
            <a:xfrm>
              <a:off x="4041" y="1646"/>
              <a:ext cx="186" cy="130"/>
            </a:xfrm>
            <a:custGeom>
              <a:avLst/>
              <a:gdLst>
                <a:gd name="T0" fmla="*/ 0 w 10"/>
                <a:gd name="T1" fmla="*/ 2 h 7"/>
                <a:gd name="T2" fmla="*/ 10 w 10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7">
                  <a:moveTo>
                    <a:pt x="0" y="2"/>
                  </a:moveTo>
                  <a:cubicBezTo>
                    <a:pt x="3" y="0"/>
                    <a:pt x="7" y="3"/>
                    <a:pt x="10" y="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24"/>
            <p:cNvSpPr>
              <a:spLocks noChangeAspect="1"/>
            </p:cNvSpPr>
            <p:nvPr/>
          </p:nvSpPr>
          <p:spPr bwMode="auto">
            <a:xfrm>
              <a:off x="4208" y="1535"/>
              <a:ext cx="353" cy="594"/>
            </a:xfrm>
            <a:custGeom>
              <a:avLst/>
              <a:gdLst>
                <a:gd name="T0" fmla="*/ 16 w 19"/>
                <a:gd name="T1" fmla="*/ 19 h 32"/>
                <a:gd name="T2" fmla="*/ 17 w 19"/>
                <a:gd name="T3" fmla="*/ 30 h 32"/>
                <a:gd name="T4" fmla="*/ 9 w 1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2">
                  <a:moveTo>
                    <a:pt x="16" y="19"/>
                  </a:moveTo>
                  <a:cubicBezTo>
                    <a:pt x="18" y="24"/>
                    <a:pt x="19" y="29"/>
                    <a:pt x="17" y="30"/>
                  </a:cubicBezTo>
                  <a:cubicBezTo>
                    <a:pt x="13" y="32"/>
                    <a:pt x="0" y="4"/>
                    <a:pt x="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25"/>
            <p:cNvSpPr>
              <a:spLocks noChangeAspect="1"/>
            </p:cNvSpPr>
            <p:nvPr/>
          </p:nvSpPr>
          <p:spPr bwMode="auto">
            <a:xfrm>
              <a:off x="4208" y="1572"/>
              <a:ext cx="167" cy="112"/>
            </a:xfrm>
            <a:custGeom>
              <a:avLst/>
              <a:gdLst>
                <a:gd name="T0" fmla="*/ 0 w 9"/>
                <a:gd name="T1" fmla="*/ 2 h 6"/>
                <a:gd name="T2" fmla="*/ 9 w 9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6">
                  <a:moveTo>
                    <a:pt x="0" y="2"/>
                  </a:moveTo>
                  <a:cubicBezTo>
                    <a:pt x="3" y="0"/>
                    <a:pt x="6" y="2"/>
                    <a:pt x="9" y="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6"/>
            <p:cNvSpPr>
              <a:spLocks noChangeAspect="1"/>
            </p:cNvSpPr>
            <p:nvPr/>
          </p:nvSpPr>
          <p:spPr bwMode="auto">
            <a:xfrm>
              <a:off x="4375" y="1443"/>
              <a:ext cx="371" cy="611"/>
            </a:xfrm>
            <a:custGeom>
              <a:avLst/>
              <a:gdLst>
                <a:gd name="T0" fmla="*/ 15 w 20"/>
                <a:gd name="T1" fmla="*/ 16 h 33"/>
                <a:gd name="T2" fmla="*/ 17 w 20"/>
                <a:gd name="T3" fmla="*/ 31 h 33"/>
                <a:gd name="T4" fmla="*/ 9 w 20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3">
                  <a:moveTo>
                    <a:pt x="15" y="16"/>
                  </a:moveTo>
                  <a:cubicBezTo>
                    <a:pt x="18" y="22"/>
                    <a:pt x="20" y="30"/>
                    <a:pt x="17" y="31"/>
                  </a:cubicBezTo>
                  <a:cubicBezTo>
                    <a:pt x="13" y="33"/>
                    <a:pt x="0" y="5"/>
                    <a:pt x="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7"/>
            <p:cNvSpPr>
              <a:spLocks noChangeAspect="1"/>
            </p:cNvSpPr>
            <p:nvPr/>
          </p:nvSpPr>
          <p:spPr bwMode="auto">
            <a:xfrm>
              <a:off x="4375" y="1498"/>
              <a:ext cx="204" cy="130"/>
            </a:xfrm>
            <a:custGeom>
              <a:avLst/>
              <a:gdLst>
                <a:gd name="T0" fmla="*/ 0 w 11"/>
                <a:gd name="T1" fmla="*/ 2 h 7"/>
                <a:gd name="T2" fmla="*/ 11 w 11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0" y="2"/>
                  </a:moveTo>
                  <a:cubicBezTo>
                    <a:pt x="4" y="0"/>
                    <a:pt x="7" y="3"/>
                    <a:pt x="11" y="7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28"/>
            <p:cNvSpPr>
              <a:spLocks noChangeAspect="1"/>
            </p:cNvSpPr>
            <p:nvPr/>
          </p:nvSpPr>
          <p:spPr bwMode="auto">
            <a:xfrm>
              <a:off x="4505" y="1628"/>
              <a:ext cx="1225" cy="297"/>
            </a:xfrm>
            <a:custGeom>
              <a:avLst/>
              <a:gdLst>
                <a:gd name="T0" fmla="*/ 0 w 66"/>
                <a:gd name="T1" fmla="*/ 7 h 16"/>
                <a:gd name="T2" fmla="*/ 66 w 66"/>
                <a:gd name="T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" h="16">
                  <a:moveTo>
                    <a:pt x="0" y="7"/>
                  </a:moveTo>
                  <a:cubicBezTo>
                    <a:pt x="29" y="0"/>
                    <a:pt x="52" y="6"/>
                    <a:pt x="66" y="16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29"/>
            <p:cNvSpPr>
              <a:spLocks noChangeAspect="1"/>
            </p:cNvSpPr>
            <p:nvPr/>
          </p:nvSpPr>
          <p:spPr bwMode="auto">
            <a:xfrm>
              <a:off x="998" y="1943"/>
              <a:ext cx="167" cy="260"/>
            </a:xfrm>
            <a:custGeom>
              <a:avLst/>
              <a:gdLst>
                <a:gd name="T0" fmla="*/ 2 w 9"/>
                <a:gd name="T1" fmla="*/ 0 h 14"/>
                <a:gd name="T2" fmla="*/ 8 w 9"/>
                <a:gd name="T3" fmla="*/ 5 h 14"/>
                <a:gd name="T4" fmla="*/ 7 w 9"/>
                <a:gd name="T5" fmla="*/ 13 h 14"/>
                <a:gd name="T6" fmla="*/ 1 w 9"/>
                <a:gd name="T7" fmla="*/ 8 h 14"/>
                <a:gd name="T8" fmla="*/ 2 w 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4" y="0"/>
                    <a:pt x="6" y="2"/>
                    <a:pt x="8" y="5"/>
                  </a:cubicBezTo>
                  <a:cubicBezTo>
                    <a:pt x="9" y="9"/>
                    <a:pt x="9" y="12"/>
                    <a:pt x="7" y="13"/>
                  </a:cubicBezTo>
                  <a:cubicBezTo>
                    <a:pt x="5" y="14"/>
                    <a:pt x="3" y="11"/>
                    <a:pt x="1" y="8"/>
                  </a:cubicBezTo>
                  <a:cubicBezTo>
                    <a:pt x="0" y="5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0"/>
            <p:cNvSpPr>
              <a:spLocks noChangeAspect="1"/>
            </p:cNvSpPr>
            <p:nvPr/>
          </p:nvSpPr>
          <p:spPr bwMode="auto">
            <a:xfrm>
              <a:off x="998" y="1943"/>
              <a:ext cx="167" cy="260"/>
            </a:xfrm>
            <a:custGeom>
              <a:avLst/>
              <a:gdLst>
                <a:gd name="T0" fmla="*/ 2 w 9"/>
                <a:gd name="T1" fmla="*/ 0 h 14"/>
                <a:gd name="T2" fmla="*/ 8 w 9"/>
                <a:gd name="T3" fmla="*/ 5 h 14"/>
                <a:gd name="T4" fmla="*/ 7 w 9"/>
                <a:gd name="T5" fmla="*/ 13 h 14"/>
                <a:gd name="T6" fmla="*/ 1 w 9"/>
                <a:gd name="T7" fmla="*/ 8 h 14"/>
                <a:gd name="T8" fmla="*/ 2 w 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2" y="0"/>
                  </a:moveTo>
                  <a:cubicBezTo>
                    <a:pt x="4" y="0"/>
                    <a:pt x="6" y="2"/>
                    <a:pt x="8" y="5"/>
                  </a:cubicBezTo>
                  <a:cubicBezTo>
                    <a:pt x="9" y="9"/>
                    <a:pt x="9" y="12"/>
                    <a:pt x="7" y="13"/>
                  </a:cubicBezTo>
                  <a:cubicBezTo>
                    <a:pt x="5" y="14"/>
                    <a:pt x="3" y="11"/>
                    <a:pt x="1" y="8"/>
                  </a:cubicBezTo>
                  <a:cubicBezTo>
                    <a:pt x="0" y="5"/>
                    <a:pt x="0" y="1"/>
                    <a:pt x="2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1"/>
            <p:cNvSpPr>
              <a:spLocks noChangeAspect="1" noEditPoints="1"/>
            </p:cNvSpPr>
            <p:nvPr/>
          </p:nvSpPr>
          <p:spPr bwMode="auto">
            <a:xfrm>
              <a:off x="1035" y="1684"/>
              <a:ext cx="854" cy="500"/>
            </a:xfrm>
            <a:custGeom>
              <a:avLst/>
              <a:gdLst>
                <a:gd name="T0" fmla="*/ 25 w 46"/>
                <a:gd name="T1" fmla="*/ 4 h 27"/>
                <a:gd name="T2" fmla="*/ 45 w 46"/>
                <a:gd name="T3" fmla="*/ 3 h 27"/>
                <a:gd name="T4" fmla="*/ 31 w 46"/>
                <a:gd name="T5" fmla="*/ 16 h 27"/>
                <a:gd name="T6" fmla="*/ 30 w 46"/>
                <a:gd name="T7" fmla="*/ 16 h 27"/>
                <a:gd name="T8" fmla="*/ 30 w 46"/>
                <a:gd name="T9" fmla="*/ 16 h 27"/>
                <a:gd name="T10" fmla="*/ 5 w 46"/>
                <a:gd name="T11" fmla="*/ 27 h 27"/>
                <a:gd name="T12" fmla="*/ 5 w 46"/>
                <a:gd name="T13" fmla="*/ 27 h 27"/>
                <a:gd name="T14" fmla="*/ 6 w 46"/>
                <a:gd name="T15" fmla="*/ 19 h 27"/>
                <a:gd name="T16" fmla="*/ 0 w 46"/>
                <a:gd name="T17" fmla="*/ 14 h 27"/>
                <a:gd name="T18" fmla="*/ 0 w 46"/>
                <a:gd name="T19" fmla="*/ 14 h 27"/>
                <a:gd name="T20" fmla="*/ 25 w 46"/>
                <a:gd name="T21" fmla="*/ 4 h 27"/>
                <a:gd name="T22" fmla="*/ 25 w 46"/>
                <a:gd name="T23" fmla="*/ 4 h 27"/>
                <a:gd name="T24" fmla="*/ 25 w 46"/>
                <a:gd name="T25" fmla="*/ 4 h 27"/>
                <a:gd name="T26" fmla="*/ 5 w 46"/>
                <a:gd name="T27" fmla="*/ 27 h 27"/>
                <a:gd name="T28" fmla="*/ 5 w 46"/>
                <a:gd name="T29" fmla="*/ 27 h 27"/>
                <a:gd name="T30" fmla="*/ 5 w 46"/>
                <a:gd name="T31" fmla="*/ 27 h 27"/>
                <a:gd name="T32" fmla="*/ 5 w 46"/>
                <a:gd name="T33" fmla="*/ 27 h 27"/>
                <a:gd name="T34" fmla="*/ 5 w 46"/>
                <a:gd name="T35" fmla="*/ 27 h 27"/>
                <a:gd name="T36" fmla="*/ 5 w 46"/>
                <a:gd name="T37" fmla="*/ 27 h 27"/>
                <a:gd name="T38" fmla="*/ 5 w 46"/>
                <a:gd name="T39" fmla="*/ 27 h 27"/>
                <a:gd name="T40" fmla="*/ 5 w 46"/>
                <a:gd name="T41" fmla="*/ 27 h 27"/>
                <a:gd name="T42" fmla="*/ 5 w 46"/>
                <a:gd name="T43" fmla="*/ 27 h 27"/>
                <a:gd name="T44" fmla="*/ 5 w 46"/>
                <a:gd name="T45" fmla="*/ 27 h 27"/>
                <a:gd name="T46" fmla="*/ 5 w 46"/>
                <a:gd name="T47" fmla="*/ 27 h 27"/>
                <a:gd name="T48" fmla="*/ 0 w 46"/>
                <a:gd name="T49" fmla="*/ 14 h 27"/>
                <a:gd name="T50" fmla="*/ 0 w 46"/>
                <a:gd name="T51" fmla="*/ 14 h 27"/>
                <a:gd name="T52" fmla="*/ 0 w 46"/>
                <a:gd name="T53" fmla="*/ 14 h 27"/>
                <a:gd name="T54" fmla="*/ 0 w 46"/>
                <a:gd name="T5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27">
                  <a:moveTo>
                    <a:pt x="25" y="4"/>
                  </a:moveTo>
                  <a:cubicBezTo>
                    <a:pt x="35" y="0"/>
                    <a:pt x="45" y="2"/>
                    <a:pt x="45" y="3"/>
                  </a:cubicBezTo>
                  <a:cubicBezTo>
                    <a:pt x="46" y="4"/>
                    <a:pt x="40" y="12"/>
                    <a:pt x="31" y="16"/>
                  </a:cubicBezTo>
                  <a:cubicBezTo>
                    <a:pt x="31" y="16"/>
                    <a:pt x="31" y="16"/>
                    <a:pt x="30" y="16"/>
                  </a:cubicBezTo>
                  <a:lnTo>
                    <a:pt x="30" y="16"/>
                  </a:ln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ubicBezTo>
                    <a:pt x="7" y="26"/>
                    <a:pt x="7" y="23"/>
                    <a:pt x="6" y="19"/>
                  </a:cubicBezTo>
                  <a:cubicBezTo>
                    <a:pt x="4" y="16"/>
                    <a:pt x="2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25" y="4"/>
                  </a:lnTo>
                  <a:lnTo>
                    <a:pt x="25" y="4"/>
                  </a:ln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5" y="27"/>
                  </a:move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7"/>
                  </a:ln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solidFill>
              <a:srgbClr val="33CCCC"/>
            </a:solidFill>
            <a:ln w="285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2"/>
            <p:cNvSpPr>
              <a:spLocks noChangeAspect="1" noEditPoints="1"/>
            </p:cNvSpPr>
            <p:nvPr/>
          </p:nvSpPr>
          <p:spPr bwMode="auto">
            <a:xfrm>
              <a:off x="1035" y="1684"/>
              <a:ext cx="854" cy="500"/>
            </a:xfrm>
            <a:custGeom>
              <a:avLst/>
              <a:gdLst>
                <a:gd name="T0" fmla="*/ 25 w 46"/>
                <a:gd name="T1" fmla="*/ 4 h 27"/>
                <a:gd name="T2" fmla="*/ 45 w 46"/>
                <a:gd name="T3" fmla="*/ 3 h 27"/>
                <a:gd name="T4" fmla="*/ 31 w 46"/>
                <a:gd name="T5" fmla="*/ 16 h 27"/>
                <a:gd name="T6" fmla="*/ 30 w 46"/>
                <a:gd name="T7" fmla="*/ 16 h 27"/>
                <a:gd name="T8" fmla="*/ 30 w 46"/>
                <a:gd name="T9" fmla="*/ 16 h 27"/>
                <a:gd name="T10" fmla="*/ 5 w 46"/>
                <a:gd name="T11" fmla="*/ 27 h 27"/>
                <a:gd name="T12" fmla="*/ 5 w 46"/>
                <a:gd name="T13" fmla="*/ 27 h 27"/>
                <a:gd name="T14" fmla="*/ 6 w 46"/>
                <a:gd name="T15" fmla="*/ 19 h 27"/>
                <a:gd name="T16" fmla="*/ 0 w 46"/>
                <a:gd name="T17" fmla="*/ 14 h 27"/>
                <a:gd name="T18" fmla="*/ 0 w 46"/>
                <a:gd name="T19" fmla="*/ 14 h 27"/>
                <a:gd name="T20" fmla="*/ 25 w 46"/>
                <a:gd name="T21" fmla="*/ 4 h 27"/>
                <a:gd name="T22" fmla="*/ 25 w 46"/>
                <a:gd name="T23" fmla="*/ 4 h 27"/>
                <a:gd name="T24" fmla="*/ 25 w 46"/>
                <a:gd name="T25" fmla="*/ 4 h 27"/>
                <a:gd name="T26" fmla="*/ 5 w 46"/>
                <a:gd name="T27" fmla="*/ 27 h 27"/>
                <a:gd name="T28" fmla="*/ 5 w 46"/>
                <a:gd name="T29" fmla="*/ 27 h 27"/>
                <a:gd name="T30" fmla="*/ 5 w 46"/>
                <a:gd name="T31" fmla="*/ 27 h 27"/>
                <a:gd name="T32" fmla="*/ 5 w 46"/>
                <a:gd name="T33" fmla="*/ 27 h 27"/>
                <a:gd name="T34" fmla="*/ 5 w 46"/>
                <a:gd name="T35" fmla="*/ 27 h 27"/>
                <a:gd name="T36" fmla="*/ 5 w 46"/>
                <a:gd name="T37" fmla="*/ 27 h 27"/>
                <a:gd name="T38" fmla="*/ 5 w 46"/>
                <a:gd name="T39" fmla="*/ 27 h 27"/>
                <a:gd name="T40" fmla="*/ 5 w 46"/>
                <a:gd name="T41" fmla="*/ 27 h 27"/>
                <a:gd name="T42" fmla="*/ 5 w 46"/>
                <a:gd name="T43" fmla="*/ 27 h 27"/>
                <a:gd name="T44" fmla="*/ 5 w 46"/>
                <a:gd name="T45" fmla="*/ 27 h 27"/>
                <a:gd name="T46" fmla="*/ 5 w 46"/>
                <a:gd name="T47" fmla="*/ 27 h 27"/>
                <a:gd name="T48" fmla="*/ 0 w 46"/>
                <a:gd name="T49" fmla="*/ 14 h 27"/>
                <a:gd name="T50" fmla="*/ 0 w 46"/>
                <a:gd name="T51" fmla="*/ 14 h 27"/>
                <a:gd name="T52" fmla="*/ 0 w 46"/>
                <a:gd name="T53" fmla="*/ 14 h 27"/>
                <a:gd name="T54" fmla="*/ 0 w 46"/>
                <a:gd name="T5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27">
                  <a:moveTo>
                    <a:pt x="25" y="4"/>
                  </a:moveTo>
                  <a:cubicBezTo>
                    <a:pt x="35" y="0"/>
                    <a:pt x="45" y="2"/>
                    <a:pt x="45" y="3"/>
                  </a:cubicBezTo>
                  <a:cubicBezTo>
                    <a:pt x="46" y="4"/>
                    <a:pt x="40" y="12"/>
                    <a:pt x="31" y="16"/>
                  </a:cubicBezTo>
                  <a:cubicBezTo>
                    <a:pt x="31" y="16"/>
                    <a:pt x="31" y="16"/>
                    <a:pt x="30" y="16"/>
                  </a:cubicBezTo>
                  <a:lnTo>
                    <a:pt x="30" y="16"/>
                  </a:ln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ubicBezTo>
                    <a:pt x="7" y="26"/>
                    <a:pt x="7" y="23"/>
                    <a:pt x="6" y="19"/>
                  </a:cubicBezTo>
                  <a:cubicBezTo>
                    <a:pt x="4" y="16"/>
                    <a:pt x="2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25" y="4"/>
                  </a:lnTo>
                  <a:lnTo>
                    <a:pt x="25" y="4"/>
                  </a:ln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5" y="27"/>
                  </a:move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7"/>
                  </a:lnTo>
                  <a:lnTo>
                    <a:pt x="5" y="27"/>
                  </a:ln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3"/>
            <p:cNvSpPr>
              <a:spLocks noChangeAspect="1" noChangeShapeType="1"/>
            </p:cNvSpPr>
            <p:nvPr/>
          </p:nvSpPr>
          <p:spPr bwMode="auto">
            <a:xfrm flipH="1">
              <a:off x="961" y="1813"/>
              <a:ext cx="668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4"/>
            <p:cNvSpPr>
              <a:spLocks noChangeAspect="1" noChangeShapeType="1"/>
            </p:cNvSpPr>
            <p:nvPr/>
          </p:nvSpPr>
          <p:spPr bwMode="auto">
            <a:xfrm flipV="1">
              <a:off x="776" y="1646"/>
              <a:ext cx="1336" cy="5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35"/>
            <p:cNvSpPr>
              <a:spLocks noChangeAspect="1"/>
            </p:cNvSpPr>
            <p:nvPr/>
          </p:nvSpPr>
          <p:spPr bwMode="auto">
            <a:xfrm>
              <a:off x="4858" y="1350"/>
              <a:ext cx="408" cy="760"/>
            </a:xfrm>
            <a:custGeom>
              <a:avLst/>
              <a:gdLst>
                <a:gd name="T0" fmla="*/ 7 w 22"/>
                <a:gd name="T1" fmla="*/ 1 h 41"/>
                <a:gd name="T2" fmla="*/ 20 w 22"/>
                <a:gd name="T3" fmla="*/ 19 h 41"/>
                <a:gd name="T4" fmla="*/ 15 w 22"/>
                <a:gd name="T5" fmla="*/ 40 h 41"/>
                <a:gd name="T6" fmla="*/ 2 w 22"/>
                <a:gd name="T7" fmla="*/ 22 h 41"/>
                <a:gd name="T8" fmla="*/ 7 w 22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1">
                  <a:moveTo>
                    <a:pt x="7" y="1"/>
                  </a:moveTo>
                  <a:cubicBezTo>
                    <a:pt x="12" y="0"/>
                    <a:pt x="17" y="8"/>
                    <a:pt x="20" y="19"/>
                  </a:cubicBezTo>
                  <a:cubicBezTo>
                    <a:pt x="22" y="29"/>
                    <a:pt x="20" y="39"/>
                    <a:pt x="15" y="40"/>
                  </a:cubicBezTo>
                  <a:cubicBezTo>
                    <a:pt x="10" y="41"/>
                    <a:pt x="5" y="33"/>
                    <a:pt x="2" y="22"/>
                  </a:cubicBezTo>
                  <a:cubicBezTo>
                    <a:pt x="0" y="12"/>
                    <a:pt x="2" y="2"/>
                    <a:pt x="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36"/>
            <p:cNvSpPr>
              <a:spLocks noChangeAspect="1"/>
            </p:cNvSpPr>
            <p:nvPr/>
          </p:nvSpPr>
          <p:spPr bwMode="auto">
            <a:xfrm>
              <a:off x="4190" y="1387"/>
              <a:ext cx="928" cy="705"/>
            </a:xfrm>
            <a:custGeom>
              <a:avLst/>
              <a:gdLst>
                <a:gd name="T0" fmla="*/ 50 w 50"/>
                <a:gd name="T1" fmla="*/ 38 h 38"/>
                <a:gd name="T2" fmla="*/ 26 w 50"/>
                <a:gd name="T3" fmla="*/ 33 h 38"/>
                <a:gd name="T4" fmla="*/ 0 w 50"/>
                <a:gd name="T5" fmla="*/ 29 h 38"/>
                <a:gd name="T6" fmla="*/ 22 w 50"/>
                <a:gd name="T7" fmla="*/ 14 h 38"/>
                <a:gd name="T8" fmla="*/ 42 w 50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8">
                  <a:moveTo>
                    <a:pt x="50" y="38"/>
                  </a:moveTo>
                  <a:lnTo>
                    <a:pt x="26" y="33"/>
                  </a:lnTo>
                  <a:lnTo>
                    <a:pt x="0" y="29"/>
                  </a:lnTo>
                  <a:lnTo>
                    <a:pt x="22" y="14"/>
                  </a:lnTo>
                  <a:lnTo>
                    <a:pt x="42" y="0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8" name="Group 37"/>
            <p:cNvGrpSpPr>
              <a:grpSpLocks noChangeAspect="1"/>
            </p:cNvGrpSpPr>
            <p:nvPr/>
          </p:nvGrpSpPr>
          <p:grpSpPr bwMode="auto">
            <a:xfrm>
              <a:off x="1314" y="1840"/>
              <a:ext cx="270" cy="208"/>
              <a:chOff x="1314" y="1840"/>
              <a:chExt cx="270" cy="208"/>
            </a:xfrm>
          </p:grpSpPr>
          <p:graphicFrame>
            <p:nvGraphicFramePr>
              <p:cNvPr id="63" name="Object 38"/>
              <p:cNvGraphicFramePr>
                <a:graphicFrameLocks noChangeAspect="1"/>
              </p:cNvGraphicFramePr>
              <p:nvPr/>
            </p:nvGraphicFramePr>
            <p:xfrm>
              <a:off x="1392" y="1840"/>
              <a:ext cx="192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" name="公式" r:id="rId5" imgW="304560" imgH="330120" progId="Equation.3">
                      <p:embed/>
                    </p:oleObj>
                  </mc:Choice>
                  <mc:Fallback>
                    <p:oleObj name="公式" r:id="rId5" imgW="30456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1840"/>
                            <a:ext cx="192" cy="20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Oval 39"/>
              <p:cNvSpPr>
                <a:spLocks noChangeAspect="1" noChangeArrowheads="1"/>
              </p:cNvSpPr>
              <p:nvPr/>
            </p:nvSpPr>
            <p:spPr bwMode="auto">
              <a:xfrm>
                <a:off x="1314" y="1943"/>
                <a:ext cx="37" cy="37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" name="Group 40"/>
            <p:cNvGrpSpPr>
              <a:grpSpLocks noChangeAspect="1"/>
            </p:cNvGrpSpPr>
            <p:nvPr/>
          </p:nvGrpSpPr>
          <p:grpSpPr bwMode="auto">
            <a:xfrm>
              <a:off x="4047" y="1912"/>
              <a:ext cx="192" cy="253"/>
              <a:chOff x="4047" y="1912"/>
              <a:chExt cx="192" cy="253"/>
            </a:xfrm>
          </p:grpSpPr>
          <p:graphicFrame>
            <p:nvGraphicFramePr>
              <p:cNvPr id="61" name="Object 41"/>
              <p:cNvGraphicFramePr>
                <a:graphicFrameLocks noChangeAspect="1"/>
              </p:cNvGraphicFramePr>
              <p:nvPr/>
            </p:nvGraphicFramePr>
            <p:xfrm>
              <a:off x="4047" y="1957"/>
              <a:ext cx="192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7" name="公式" r:id="rId7" imgW="304560" imgH="330120" progId="Equation.3">
                      <p:embed/>
                    </p:oleObj>
                  </mc:Choice>
                  <mc:Fallback>
                    <p:oleObj name="公式" r:id="rId7" imgW="30456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47" y="1957"/>
                            <a:ext cx="192" cy="20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Oval 42"/>
              <p:cNvSpPr>
                <a:spLocks noChangeAspect="1" noChangeArrowheads="1"/>
              </p:cNvSpPr>
              <p:nvPr/>
            </p:nvSpPr>
            <p:spPr bwMode="auto">
              <a:xfrm>
                <a:off x="4167" y="1912"/>
                <a:ext cx="37" cy="37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0" name="Freeform 43"/>
            <p:cNvSpPr>
              <a:spLocks noChangeAspect="1"/>
            </p:cNvSpPr>
            <p:nvPr/>
          </p:nvSpPr>
          <p:spPr bwMode="auto">
            <a:xfrm>
              <a:off x="3856" y="1943"/>
              <a:ext cx="185" cy="260"/>
            </a:xfrm>
            <a:custGeom>
              <a:avLst/>
              <a:gdLst>
                <a:gd name="T0" fmla="*/ 2 w 10"/>
                <a:gd name="T1" fmla="*/ 1 h 14"/>
                <a:gd name="T2" fmla="*/ 8 w 10"/>
                <a:gd name="T3" fmla="*/ 5 h 14"/>
                <a:gd name="T4" fmla="*/ 9 w 10"/>
                <a:gd name="T5" fmla="*/ 13 h 14"/>
                <a:gd name="T6" fmla="*/ 2 w 10"/>
                <a:gd name="T7" fmla="*/ 9 h 14"/>
                <a:gd name="T8" fmla="*/ 2 w 10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"/>
                  </a:moveTo>
                  <a:cubicBezTo>
                    <a:pt x="4" y="0"/>
                    <a:pt x="6" y="2"/>
                    <a:pt x="8" y="5"/>
                  </a:cubicBezTo>
                  <a:cubicBezTo>
                    <a:pt x="10" y="8"/>
                    <a:pt x="10" y="12"/>
                    <a:pt x="9" y="13"/>
                  </a:cubicBezTo>
                  <a:cubicBezTo>
                    <a:pt x="7" y="14"/>
                    <a:pt x="4" y="12"/>
                    <a:pt x="2" y="9"/>
                  </a:cubicBezTo>
                  <a:cubicBezTo>
                    <a:pt x="0" y="6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00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" name="Rectangle 44"/>
          <p:cNvSpPr>
            <a:spLocks noChangeArrowheads="1"/>
          </p:cNvSpPr>
          <p:nvPr/>
        </p:nvSpPr>
        <p:spPr bwMode="auto">
          <a:xfrm>
            <a:off x="2628035" y="4103390"/>
            <a:ext cx="8413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zh-CN" altLang="en-US" sz="1700" b="1">
                <a:latin typeface="楷体_GB2312" pitchFamily="49" charset="-122"/>
                <a:ea typeface="楷体_GB2312" pitchFamily="49" charset="-122"/>
              </a:rPr>
              <a:t>翻转</a:t>
            </a:r>
          </a:p>
        </p:txBody>
      </p:sp>
      <p:sp>
        <p:nvSpPr>
          <p:cNvPr id="66" name="Rectangle 45"/>
          <p:cNvSpPr>
            <a:spLocks noChangeArrowheads="1"/>
          </p:cNvSpPr>
          <p:nvPr/>
        </p:nvSpPr>
        <p:spPr bwMode="auto">
          <a:xfrm>
            <a:off x="1613622" y="4674890"/>
            <a:ext cx="83978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zh-CN" altLang="en-US" sz="1700" b="1">
                <a:latin typeface="楷体_GB2312" pitchFamily="49" charset="-122"/>
                <a:ea typeface="楷体_GB2312" pitchFamily="49" charset="-122"/>
              </a:rPr>
              <a:t>外力</a:t>
            </a:r>
          </a:p>
        </p:txBody>
      </p:sp>
      <p:sp>
        <p:nvSpPr>
          <p:cNvPr id="67" name="Rectangle 46"/>
          <p:cNvSpPr>
            <a:spLocks noChangeArrowheads="1"/>
          </p:cNvSpPr>
          <p:nvPr/>
        </p:nvSpPr>
        <p:spPr bwMode="auto">
          <a:xfrm>
            <a:off x="4533035" y="4611390"/>
            <a:ext cx="8413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zh-CN" altLang="en-US" sz="1700" b="1">
                <a:latin typeface="楷体_GB2312" pitchFamily="49" charset="-122"/>
                <a:ea typeface="楷体_GB2312" pitchFamily="49" charset="-122"/>
              </a:rPr>
              <a:t>外力</a:t>
            </a:r>
          </a:p>
        </p:txBody>
      </p:sp>
      <p:sp>
        <p:nvSpPr>
          <p:cNvPr id="68" name="Rectangle 47"/>
          <p:cNvSpPr>
            <a:spLocks noChangeArrowheads="1"/>
          </p:cNvSpPr>
          <p:nvPr/>
        </p:nvSpPr>
        <p:spPr bwMode="auto">
          <a:xfrm>
            <a:off x="7074622" y="4281190"/>
            <a:ext cx="83978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zh-CN" altLang="en-US" sz="1700" b="1">
                <a:latin typeface="楷体_GB2312" pitchFamily="49" charset="-122"/>
                <a:ea typeface="楷体_GB2312" pitchFamily="49" charset="-122"/>
              </a:rPr>
              <a:t>进动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208" r:id="rId2" imgW="6914286" imgH="3024571"/>
        </mc:Choice>
        <mc:Fallback>
          <p:control r:id="rId2" imgW="6914286" imgH="3024571">
            <p:pic>
              <p:nvPicPr>
                <p:cNvPr id="2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2988" y="908050"/>
                  <a:ext cx="6913562" cy="3024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9862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hlinkClick r:id="rId3"/>
          </p:cNvPr>
          <p:cNvSpPr txBox="1">
            <a:spLocks noChangeArrowheads="1"/>
          </p:cNvSpPr>
          <p:nvPr/>
        </p:nvSpPr>
        <p:spPr bwMode="auto">
          <a:xfrm>
            <a:off x="287338" y="333375"/>
            <a:ext cx="6516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车轮的进动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C0C0C0"/>
                </a:solidFill>
              </a:rPr>
              <a:t>(</a:t>
            </a:r>
            <a:r>
              <a:rPr kumimoji="1" lang="zh-CN" altLang="en-US">
                <a:solidFill>
                  <a:srgbClr val="C0C0C0"/>
                </a:solidFill>
              </a:rPr>
              <a:t>分析演示</a:t>
            </a:r>
            <a:r>
              <a:rPr kumimoji="1" lang="en-US" altLang="zh-CN">
                <a:solidFill>
                  <a:srgbClr val="C0C0C0"/>
                </a:solidFill>
              </a:rPr>
              <a:t>)</a:t>
            </a:r>
          </a:p>
        </p:txBody>
      </p:sp>
      <p:pic>
        <p:nvPicPr>
          <p:cNvPr id="57347" name="Picture 4" descr="lir9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08050"/>
            <a:ext cx="338455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0825" y="4041775"/>
            <a:ext cx="7993063" cy="2063750"/>
            <a:chOff x="340" y="2396"/>
            <a:chExt cx="5035" cy="1300"/>
          </a:xfrm>
        </p:grpSpPr>
        <p:sp>
          <p:nvSpPr>
            <p:cNvPr id="57351" name="Text Box 6">
              <a:hlinkClick r:id="rId5" action="ppaction://hlinkfile"/>
            </p:cNvPr>
            <p:cNvSpPr txBox="1">
              <a:spLocks noChangeArrowheads="1"/>
            </p:cNvSpPr>
            <p:nvPr/>
          </p:nvSpPr>
          <p:spPr bwMode="auto">
            <a:xfrm>
              <a:off x="340" y="2749"/>
              <a:ext cx="5035" cy="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Aft>
                  <a:spcPct val="20000"/>
                </a:spcAft>
              </a:pPr>
              <a:r>
                <a:rPr kumimoji="1" lang="zh-CN" altLang="en-US">
                  <a:solidFill>
                    <a:srgbClr val="FF3300"/>
                  </a:solidFill>
                  <a:sym typeface="Wingdings" pitchFamily="2" charset="2"/>
                </a:rPr>
                <a:t> </a:t>
              </a:r>
              <a:r>
                <a:rPr kumimoji="1" lang="zh-CN" altLang="en-US"/>
                <a:t>改变</a:t>
              </a:r>
              <a:r>
                <a:rPr kumimoji="1" lang="zh-CN" altLang="en-US" b="0" i="1">
                  <a:sym typeface="Symbol" pitchFamily="18" charset="2"/>
                </a:rPr>
                <a:t> </a:t>
              </a:r>
              <a:r>
                <a:rPr kumimoji="1" lang="zh-CN" altLang="en-US"/>
                <a:t>的方向</a:t>
              </a:r>
              <a:r>
                <a:rPr kumimoji="1" lang="en-US" altLang="zh-CN">
                  <a:latin typeface="宋体" charset="-122"/>
                  <a:ea typeface="宋体" charset="-122"/>
                </a:rPr>
                <a:t>,</a:t>
              </a:r>
              <a:r>
                <a:rPr kumimoji="1" lang="zh-CN" altLang="en-US"/>
                <a:t>进动方向是否改变</a:t>
              </a:r>
              <a:r>
                <a:rPr kumimoji="1" lang="en-US" altLang="zh-CN"/>
                <a:t>?</a:t>
              </a:r>
            </a:p>
            <a:p>
              <a:pPr eaLnBrk="1" hangingPunct="1">
                <a:lnSpc>
                  <a:spcPct val="105000"/>
                </a:lnSpc>
                <a:spcAft>
                  <a:spcPct val="20000"/>
                </a:spcAft>
              </a:pPr>
              <a:r>
                <a:rPr kumimoji="1" lang="zh-CN" altLang="en-US">
                  <a:solidFill>
                    <a:srgbClr val="FF3300"/>
                  </a:solidFill>
                  <a:sym typeface="Wingdings" pitchFamily="2" charset="2"/>
                </a:rPr>
                <a:t> </a:t>
              </a:r>
              <a:r>
                <a:rPr kumimoji="1" lang="zh-CN" altLang="en-US"/>
                <a:t>改变配重</a:t>
              </a:r>
              <a:r>
                <a:rPr kumimoji="1" lang="en-US" altLang="zh-CN" b="0" i="1"/>
                <a:t>G</a:t>
              </a:r>
              <a:r>
                <a:rPr kumimoji="1" lang="en-US" altLang="zh-CN">
                  <a:latin typeface="宋体" charset="-122"/>
                  <a:ea typeface="宋体" charset="-122"/>
                </a:rPr>
                <a:t>,</a:t>
              </a:r>
              <a:r>
                <a:rPr kumimoji="1" lang="zh-CN" altLang="en-US"/>
                <a:t>对进动有什么影响</a:t>
              </a:r>
              <a:r>
                <a:rPr kumimoji="1" lang="en-US" altLang="zh-CN"/>
                <a:t>?</a:t>
              </a:r>
            </a:p>
            <a:p>
              <a:pPr eaLnBrk="1" hangingPunct="1">
                <a:lnSpc>
                  <a:spcPct val="105000"/>
                </a:lnSpc>
                <a:spcAft>
                  <a:spcPct val="20000"/>
                </a:spcAft>
                <a:buFont typeface="Wingdings" pitchFamily="2" charset="2"/>
                <a:buNone/>
              </a:pPr>
              <a:r>
                <a:rPr kumimoji="1" lang="zh-CN" altLang="en-US">
                  <a:solidFill>
                    <a:srgbClr val="FF3300"/>
                  </a:solidFill>
                  <a:sym typeface="Wingdings" pitchFamily="2" charset="2"/>
                </a:rPr>
                <a:t> </a:t>
              </a:r>
              <a:r>
                <a:rPr kumimoji="1" lang="zh-CN" altLang="en-US"/>
                <a:t>用外力矩加速</a:t>
              </a:r>
              <a:r>
                <a:rPr kumimoji="1" lang="en-US" altLang="zh-CN"/>
                <a:t>(</a:t>
              </a:r>
              <a:r>
                <a:rPr kumimoji="1" lang="zh-CN" altLang="en-US"/>
                <a:t>或阻碍</a:t>
              </a:r>
              <a:r>
                <a:rPr kumimoji="1" lang="en-US" altLang="zh-CN"/>
                <a:t>)</a:t>
              </a:r>
              <a:r>
                <a:rPr kumimoji="1" lang="zh-CN" altLang="en-US"/>
                <a:t>进动</a:t>
              </a:r>
              <a:r>
                <a:rPr kumimoji="1" lang="en-US" altLang="zh-CN">
                  <a:latin typeface="宋体" charset="-122"/>
                  <a:ea typeface="宋体" charset="-122"/>
                </a:rPr>
                <a:t>,</a:t>
              </a:r>
              <a:r>
                <a:rPr kumimoji="1" lang="zh-CN" altLang="en-US"/>
                <a:t>会发生什么现象</a:t>
              </a:r>
              <a:r>
                <a:rPr kumimoji="1" lang="en-US" altLang="zh-CN"/>
                <a:t>?</a:t>
              </a:r>
              <a:endParaRPr kumimoji="1" lang="en-US" altLang="zh-CN">
                <a:solidFill>
                  <a:srgbClr val="3399FF"/>
                </a:solidFill>
              </a:endParaRPr>
            </a:p>
          </p:txBody>
        </p:sp>
        <p:sp>
          <p:nvSpPr>
            <p:cNvPr id="57352" name="Text Box 7">
              <a:hlinkClick r:id="rId6" action="ppaction://hlinkfile"/>
            </p:cNvPr>
            <p:cNvSpPr txBox="1">
              <a:spLocks noChangeArrowheads="1"/>
            </p:cNvSpPr>
            <p:nvPr/>
          </p:nvSpPr>
          <p:spPr bwMode="auto">
            <a:xfrm>
              <a:off x="340" y="2396"/>
              <a:ext cx="27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solidFill>
                    <a:srgbClr val="0000CC"/>
                  </a:solidFill>
                </a:rPr>
                <a:t>讨论 配重对进动的影响</a:t>
              </a:r>
            </a:p>
          </p:txBody>
        </p:sp>
      </p:grpSp>
      <p:pic>
        <p:nvPicPr>
          <p:cNvPr id="487432" name="Picture 8" descr="暴风截屏20100325184444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9862" r="9801" b="5069"/>
          <a:stretch>
            <a:fillRect/>
          </a:stretch>
        </p:blipFill>
        <p:spPr bwMode="auto">
          <a:xfrm>
            <a:off x="5832475" y="3573463"/>
            <a:ext cx="287972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7433" name="wheel.mpe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873125"/>
            <a:ext cx="3419475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37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874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87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7433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8743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 descr="tuoluojindong">
            <a:hlinkClick r:id="rId3" action="ppaction://hlinkfile"/>
          </p:cNvPr>
          <p:cNvPicPr>
            <a:picLocks noGrp="1" noChangeAspect="1" noChangeArrowheads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11188" y="908050"/>
            <a:ext cx="7740650" cy="4418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730" name="Object 3"/>
          <p:cNvGraphicFramePr>
            <a:graphicFrameLocks noChangeAspect="1"/>
          </p:cNvGraphicFramePr>
          <p:nvPr/>
        </p:nvGraphicFramePr>
        <p:xfrm>
          <a:off x="684213" y="5516563"/>
          <a:ext cx="1752600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包装程序外壳对象" showAsIcon="1" r:id="rId5" imgW="1752480" imgH="712440" progId="Package">
                  <p:embed/>
                </p:oleObj>
              </mc:Choice>
              <mc:Fallback>
                <p:oleObj name="包装程序外壳对象" showAsIcon="1" r:id="rId5" imgW="1752480" imgH="71244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516563"/>
                        <a:ext cx="1752600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36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Text Box 2"/>
          <p:cNvSpPr txBox="1">
            <a:spLocks noChangeArrowheads="1"/>
          </p:cNvSpPr>
          <p:nvPr/>
        </p:nvSpPr>
        <p:spPr bwMode="auto">
          <a:xfrm>
            <a:off x="250825" y="944563"/>
            <a:ext cx="77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en-US" altLang="zh-CN" sz="2400">
                <a:solidFill>
                  <a:srgbClr val="0000CC"/>
                </a:solidFill>
                <a:latin typeface="+mn-ea"/>
                <a:ea typeface="+mn-ea"/>
              </a:rPr>
              <a:t>3.5.1 </a:t>
            </a:r>
            <a:r>
              <a:rPr kumimoji="1" lang="zh-CN" altLang="en-US" sz="2400">
                <a:solidFill>
                  <a:srgbClr val="0000CC"/>
                </a:solidFill>
                <a:latin typeface="+mn-ea"/>
                <a:ea typeface="+mn-ea"/>
              </a:rPr>
              <a:t>刚体转动动能和势能</a:t>
            </a:r>
            <a:endParaRPr kumimoji="1" lang="en-US" altLang="zh-CN" sz="2400">
              <a:solidFill>
                <a:srgbClr val="0000CC"/>
              </a:solidFill>
              <a:latin typeface="+mn-ea"/>
              <a:ea typeface="+mn-ea"/>
            </a:endParaRPr>
          </a:p>
        </p:txBody>
      </p:sp>
      <p:sp>
        <p:nvSpPr>
          <p:cNvPr id="417795" name="Text Box 3"/>
          <p:cNvSpPr txBox="1">
            <a:spLocks noChangeArrowheads="1"/>
          </p:cNvSpPr>
          <p:nvPr/>
        </p:nvSpPr>
        <p:spPr bwMode="auto">
          <a:xfrm>
            <a:off x="287338" y="1628775"/>
            <a:ext cx="2160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>
                <a:latin typeface="+mn-ea"/>
              </a:rPr>
              <a:t>质元动能</a:t>
            </a:r>
            <a:r>
              <a:rPr kumimoji="1"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:</a:t>
            </a:r>
            <a:endParaRPr kumimoji="1" lang="en-US" altLang="zh-CN" sz="2400" b="1">
              <a:latin typeface="+mn-ea"/>
            </a:endParaRPr>
          </a:p>
        </p:txBody>
      </p:sp>
      <p:graphicFrame>
        <p:nvGraphicFramePr>
          <p:cNvPr id="417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352347"/>
              </p:ext>
            </p:extLst>
          </p:nvPr>
        </p:nvGraphicFramePr>
        <p:xfrm>
          <a:off x="1979613" y="1449388"/>
          <a:ext cx="280828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9" name="公式" r:id="rId4" imgW="1346040" imgH="393480" progId="Equation.3">
                  <p:embed/>
                </p:oleObj>
              </mc:Choice>
              <mc:Fallback>
                <p:oleObj name="公式" r:id="rId4" imgW="134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449388"/>
                        <a:ext cx="280828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797" name="Text Box 5"/>
          <p:cNvSpPr txBox="1">
            <a:spLocks noChangeArrowheads="1"/>
          </p:cNvSpPr>
          <p:nvPr/>
        </p:nvSpPr>
        <p:spPr bwMode="auto">
          <a:xfrm>
            <a:off x="287338" y="2312988"/>
            <a:ext cx="2808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0000CC"/>
                </a:solidFill>
                <a:latin typeface="+mn-ea"/>
                <a:ea typeface="+mn-ea"/>
              </a:rPr>
              <a:t>1. </a:t>
            </a:r>
            <a:r>
              <a:rPr kumimoji="1" lang="zh-CN" altLang="en-US" sz="2400">
                <a:solidFill>
                  <a:srgbClr val="0000CC"/>
                </a:solidFill>
                <a:latin typeface="+mn-ea"/>
                <a:ea typeface="+mn-ea"/>
              </a:rPr>
              <a:t>刚体的总动能</a:t>
            </a:r>
            <a:endParaRPr kumimoji="1" lang="en-US" altLang="zh-CN" sz="2400">
              <a:solidFill>
                <a:srgbClr val="0000CC"/>
              </a:solidFill>
              <a:latin typeface="+mn-ea"/>
              <a:ea typeface="+mn-ea"/>
            </a:endParaRPr>
          </a:p>
        </p:txBody>
      </p:sp>
      <p:graphicFrame>
        <p:nvGraphicFramePr>
          <p:cNvPr id="4177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468167"/>
              </p:ext>
            </p:extLst>
          </p:nvPr>
        </p:nvGraphicFramePr>
        <p:xfrm>
          <a:off x="1042988" y="2744788"/>
          <a:ext cx="47513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0" name="公式" r:id="rId6" imgW="2336760" imgH="393480" progId="Equation.3">
                  <p:embed/>
                </p:oleObj>
              </mc:Choice>
              <mc:Fallback>
                <p:oleObj name="公式" r:id="rId6" imgW="2336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44788"/>
                        <a:ext cx="47513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631058"/>
              </p:ext>
            </p:extLst>
          </p:nvPr>
        </p:nvGraphicFramePr>
        <p:xfrm>
          <a:off x="3095625" y="3608388"/>
          <a:ext cx="158432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1" name="公式" r:id="rId8" imgW="749160" imgH="393480" progId="Equation.3">
                  <p:embed/>
                </p:oleObj>
              </mc:Choice>
              <mc:Fallback>
                <p:oleObj name="公式" r:id="rId8" imgW="749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3608388"/>
                        <a:ext cx="1584325" cy="83026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580594"/>
              </p:ext>
            </p:extLst>
          </p:nvPr>
        </p:nvGraphicFramePr>
        <p:xfrm>
          <a:off x="4895850" y="3644900"/>
          <a:ext cx="22891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2" name="公式" r:id="rId10" imgW="1180800" imgH="393480" progId="Equation.3">
                  <p:embed/>
                </p:oleObj>
              </mc:Choice>
              <mc:Fallback>
                <p:oleObj name="公式" r:id="rId10" imgW="1180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3644900"/>
                        <a:ext cx="22891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516688" y="908050"/>
            <a:ext cx="2266950" cy="2916238"/>
            <a:chOff x="3969" y="754"/>
            <a:chExt cx="1542" cy="1905"/>
          </a:xfrm>
        </p:grpSpPr>
        <p:sp>
          <p:nvSpPr>
            <p:cNvPr id="37906" name="AutoShape 13"/>
            <p:cNvSpPr>
              <a:spLocks noChangeArrowheads="1"/>
            </p:cNvSpPr>
            <p:nvPr/>
          </p:nvSpPr>
          <p:spPr bwMode="auto">
            <a:xfrm>
              <a:off x="3969" y="1132"/>
              <a:ext cx="1182" cy="1312"/>
            </a:xfrm>
            <a:prstGeom prst="can">
              <a:avLst>
                <a:gd name="adj" fmla="val 27750"/>
              </a:avLst>
            </a:prstGeom>
            <a:gradFill rotWithShape="0">
              <a:gsLst>
                <a:gs pos="0">
                  <a:srgbClr val="475E76"/>
                </a:gs>
                <a:gs pos="100000">
                  <a:srgbClr val="99CCFF"/>
                </a:gs>
              </a:gsLst>
              <a:lin ang="0" scaled="1"/>
            </a:gra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07" name="Freeform 14"/>
            <p:cNvSpPr>
              <a:spLocks/>
            </p:cNvSpPr>
            <p:nvPr/>
          </p:nvSpPr>
          <p:spPr bwMode="auto">
            <a:xfrm>
              <a:off x="4556" y="2451"/>
              <a:ext cx="1" cy="208"/>
            </a:xfrm>
            <a:custGeom>
              <a:avLst/>
              <a:gdLst>
                <a:gd name="T0" fmla="*/ 0 w 1"/>
                <a:gd name="T1" fmla="*/ 0 h 250"/>
                <a:gd name="T2" fmla="*/ 0 w 1"/>
                <a:gd name="T3" fmla="*/ 250 h 250"/>
                <a:gd name="T4" fmla="*/ 0 60000 65536"/>
                <a:gd name="T5" fmla="*/ 0 60000 65536"/>
                <a:gd name="T6" fmla="*/ 0 w 1"/>
                <a:gd name="T7" fmla="*/ 0 h 250"/>
                <a:gd name="T8" fmla="*/ 1 w 1"/>
                <a:gd name="T9" fmla="*/ 250 h 2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50">
                  <a:moveTo>
                    <a:pt x="0" y="0"/>
                  </a:moveTo>
                  <a:lnTo>
                    <a:pt x="0" y="250"/>
                  </a:lnTo>
                </a:path>
              </a:pathLst>
            </a:cu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08" name="Freeform 15"/>
            <p:cNvSpPr>
              <a:spLocks/>
            </p:cNvSpPr>
            <p:nvPr/>
          </p:nvSpPr>
          <p:spPr bwMode="auto">
            <a:xfrm>
              <a:off x="4559" y="1079"/>
              <a:ext cx="1" cy="217"/>
            </a:xfrm>
            <a:custGeom>
              <a:avLst/>
              <a:gdLst>
                <a:gd name="T0" fmla="*/ 0 w 1"/>
                <a:gd name="T1" fmla="*/ 260 h 260"/>
                <a:gd name="T2" fmla="*/ 0 w 1"/>
                <a:gd name="T3" fmla="*/ 0 h 260"/>
                <a:gd name="T4" fmla="*/ 0 60000 65536"/>
                <a:gd name="T5" fmla="*/ 0 60000 65536"/>
                <a:gd name="T6" fmla="*/ 0 w 1"/>
                <a:gd name="T7" fmla="*/ 0 h 260"/>
                <a:gd name="T8" fmla="*/ 1 w 1"/>
                <a:gd name="T9" fmla="*/ 260 h 2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60">
                  <a:moveTo>
                    <a:pt x="0" y="26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09" name="Oval 16"/>
            <p:cNvSpPr>
              <a:spLocks noChangeArrowheads="1"/>
            </p:cNvSpPr>
            <p:nvPr/>
          </p:nvSpPr>
          <p:spPr bwMode="auto">
            <a:xfrm>
              <a:off x="4100" y="1866"/>
              <a:ext cx="919" cy="319"/>
            </a:xfrm>
            <a:prstGeom prst="ellipse">
              <a:avLst/>
            </a:prstGeom>
            <a:gradFill rotWithShape="1">
              <a:gsLst>
                <a:gs pos="0">
                  <a:srgbClr val="B0CCDC"/>
                </a:gs>
                <a:gs pos="50000">
                  <a:srgbClr val="CCECFF"/>
                </a:gs>
                <a:gs pos="100000">
                  <a:srgbClr val="B0CCDC"/>
                </a:gs>
              </a:gsLst>
              <a:lin ang="2700000" scaled="1"/>
            </a:gradFill>
            <a:ln w="9525" cap="rnd">
              <a:solidFill>
                <a:srgbClr val="FF33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grpSp>
          <p:nvGrpSpPr>
            <p:cNvPr id="37910" name="Group 17"/>
            <p:cNvGrpSpPr>
              <a:grpSpLocks/>
            </p:cNvGrpSpPr>
            <p:nvPr/>
          </p:nvGrpSpPr>
          <p:grpSpPr bwMode="auto">
            <a:xfrm>
              <a:off x="4755" y="2076"/>
              <a:ext cx="525" cy="339"/>
              <a:chOff x="4752" y="2064"/>
              <a:chExt cx="576" cy="408"/>
            </a:xfrm>
          </p:grpSpPr>
          <p:sp>
            <p:nvSpPr>
              <p:cNvPr id="417810" name="Oval 18"/>
              <p:cNvSpPr>
                <a:spLocks noChangeArrowheads="1"/>
              </p:cNvSpPr>
              <p:nvPr/>
            </p:nvSpPr>
            <p:spPr bwMode="auto">
              <a:xfrm>
                <a:off x="4897" y="2064"/>
                <a:ext cx="96" cy="96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FF3300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b="1">
                  <a:latin typeface="+mn-ea"/>
                </a:endParaRPr>
              </a:p>
            </p:txBody>
          </p:sp>
          <p:sp>
            <p:nvSpPr>
              <p:cNvPr id="37919" name="Text Box 19"/>
              <p:cNvSpPr txBox="1">
                <a:spLocks noChangeArrowheads="1"/>
              </p:cNvSpPr>
              <p:nvPr/>
            </p:nvSpPr>
            <p:spPr bwMode="auto">
              <a:xfrm>
                <a:off x="4752" y="2112"/>
                <a:ext cx="576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>
                    <a:solidFill>
                      <a:srgbClr val="0000CC"/>
                    </a:solidFill>
                    <a:latin typeface="+mn-ea"/>
                    <a:ea typeface="+mn-ea"/>
                    <a:sym typeface="Symbol" pitchFamily="18" charset="2"/>
                  </a:rPr>
                  <a:t></a:t>
                </a:r>
                <a:r>
                  <a:rPr kumimoji="1" lang="en-US" altLang="zh-CN" sz="2400" i="1">
                    <a:solidFill>
                      <a:srgbClr val="0000CC"/>
                    </a:solidFill>
                    <a:latin typeface="+mn-ea"/>
                    <a:ea typeface="+mn-ea"/>
                    <a:sym typeface="Symbol" pitchFamily="18" charset="2"/>
                  </a:rPr>
                  <a:t>m</a:t>
                </a:r>
                <a:r>
                  <a:rPr kumimoji="1" lang="en-US" altLang="zh-CN" sz="2400" i="1" baseline="-25000">
                    <a:solidFill>
                      <a:srgbClr val="0000CC"/>
                    </a:solidFill>
                    <a:latin typeface="+mn-ea"/>
                    <a:ea typeface="+mn-ea"/>
                    <a:sym typeface="Symbol" pitchFamily="18" charset="2"/>
                  </a:rPr>
                  <a:t>i</a:t>
                </a:r>
                <a:endParaRPr kumimoji="1" lang="en-US" altLang="zh-CN" sz="2400" i="1">
                  <a:solidFill>
                    <a:srgbClr val="0000CC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7911" name="Freeform 20"/>
            <p:cNvSpPr>
              <a:spLocks/>
            </p:cNvSpPr>
            <p:nvPr/>
          </p:nvSpPr>
          <p:spPr bwMode="auto">
            <a:xfrm>
              <a:off x="4558" y="1458"/>
              <a:ext cx="4" cy="560"/>
            </a:xfrm>
            <a:custGeom>
              <a:avLst/>
              <a:gdLst>
                <a:gd name="T0" fmla="*/ 4 w 4"/>
                <a:gd name="T1" fmla="*/ 0 h 673"/>
                <a:gd name="T2" fmla="*/ 0 w 4"/>
                <a:gd name="T3" fmla="*/ 673 h 673"/>
                <a:gd name="T4" fmla="*/ 0 60000 65536"/>
                <a:gd name="T5" fmla="*/ 0 60000 65536"/>
                <a:gd name="T6" fmla="*/ 0 w 4"/>
                <a:gd name="T7" fmla="*/ 0 h 673"/>
                <a:gd name="T8" fmla="*/ 4 w 4"/>
                <a:gd name="T9" fmla="*/ 673 h 6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673">
                  <a:moveTo>
                    <a:pt x="4" y="0"/>
                  </a:moveTo>
                  <a:lnTo>
                    <a:pt x="0" y="673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12" name="Rectangle 21"/>
            <p:cNvSpPr>
              <a:spLocks noChangeArrowheads="1"/>
            </p:cNvSpPr>
            <p:nvPr/>
          </p:nvSpPr>
          <p:spPr bwMode="auto">
            <a:xfrm>
              <a:off x="4589" y="754"/>
              <a:ext cx="23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i="1">
                  <a:latin typeface="+mn-ea"/>
                  <a:ea typeface="+mn-ea"/>
                </a:rPr>
                <a:t>z</a:t>
              </a:r>
            </a:p>
          </p:txBody>
        </p:sp>
        <p:sp>
          <p:nvSpPr>
            <p:cNvPr id="37913" name="Freeform 22"/>
            <p:cNvSpPr>
              <a:spLocks/>
            </p:cNvSpPr>
            <p:nvPr/>
          </p:nvSpPr>
          <p:spPr bwMode="auto">
            <a:xfrm>
              <a:off x="4564" y="2017"/>
              <a:ext cx="328" cy="79"/>
            </a:xfrm>
            <a:custGeom>
              <a:avLst/>
              <a:gdLst>
                <a:gd name="T0" fmla="*/ 0 w 360"/>
                <a:gd name="T1" fmla="*/ 0 h 96"/>
                <a:gd name="T2" fmla="*/ 360 w 360"/>
                <a:gd name="T3" fmla="*/ 96 h 96"/>
                <a:gd name="T4" fmla="*/ 0 60000 65536"/>
                <a:gd name="T5" fmla="*/ 0 60000 65536"/>
                <a:gd name="T6" fmla="*/ 0 w 360"/>
                <a:gd name="T7" fmla="*/ 0 h 96"/>
                <a:gd name="T8" fmla="*/ 360 w 360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0" h="96">
                  <a:moveTo>
                    <a:pt x="0" y="0"/>
                  </a:moveTo>
                  <a:lnTo>
                    <a:pt x="360" y="96"/>
                  </a:lnTo>
                </a:path>
              </a:pathLst>
            </a:custGeom>
            <a:noFill/>
            <a:ln w="19050">
              <a:solidFill>
                <a:srgbClr val="0000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graphicFrame>
          <p:nvGraphicFramePr>
            <p:cNvPr id="37896" name="Object 23"/>
            <p:cNvGraphicFramePr>
              <a:graphicFrameLocks noChangeAspect="1"/>
            </p:cNvGraphicFramePr>
            <p:nvPr/>
          </p:nvGraphicFramePr>
          <p:xfrm>
            <a:off x="4631" y="1773"/>
            <a:ext cx="20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83" name="公式" r:id="rId12" imgW="126720" imgH="228600" progId="Equation.3">
                    <p:embed/>
                  </p:oleObj>
                </mc:Choice>
                <mc:Fallback>
                  <p:oleObj name="公式" r:id="rId12" imgW="1267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1" y="1773"/>
                          <a:ext cx="20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99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4" name="Line 24"/>
            <p:cNvSpPr>
              <a:spLocks noChangeShapeType="1"/>
            </p:cNvSpPr>
            <p:nvPr/>
          </p:nvSpPr>
          <p:spPr bwMode="auto">
            <a:xfrm flipV="1">
              <a:off x="4962" y="1924"/>
              <a:ext cx="330" cy="169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37897" name="Object 25"/>
            <p:cNvGraphicFramePr>
              <a:graphicFrameLocks noChangeAspect="1"/>
            </p:cNvGraphicFramePr>
            <p:nvPr/>
          </p:nvGraphicFramePr>
          <p:xfrm>
            <a:off x="5292" y="1811"/>
            <a:ext cx="219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84" name="公式" r:id="rId14" imgW="152280" imgH="228600" progId="Equation.3">
                    <p:embed/>
                  </p:oleObj>
                </mc:Choice>
                <mc:Fallback>
                  <p:oleObj name="公式" r:id="rId14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" y="1811"/>
                          <a:ext cx="219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5" name="Freeform 26"/>
            <p:cNvSpPr>
              <a:spLocks/>
            </p:cNvSpPr>
            <p:nvPr/>
          </p:nvSpPr>
          <p:spPr bwMode="auto">
            <a:xfrm>
              <a:off x="4556" y="2185"/>
              <a:ext cx="2" cy="256"/>
            </a:xfrm>
            <a:custGeom>
              <a:avLst/>
              <a:gdLst>
                <a:gd name="T0" fmla="*/ 0 w 2"/>
                <a:gd name="T1" fmla="*/ 0 h 308"/>
                <a:gd name="T2" fmla="*/ 2 w 2"/>
                <a:gd name="T3" fmla="*/ 308 h 308"/>
                <a:gd name="T4" fmla="*/ 0 60000 65536"/>
                <a:gd name="T5" fmla="*/ 0 60000 65536"/>
                <a:gd name="T6" fmla="*/ 0 w 2"/>
                <a:gd name="T7" fmla="*/ 0 h 308"/>
                <a:gd name="T8" fmla="*/ 2 w 2"/>
                <a:gd name="T9" fmla="*/ 308 h 3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308">
                  <a:moveTo>
                    <a:pt x="0" y="0"/>
                  </a:moveTo>
                  <a:lnTo>
                    <a:pt x="2" y="308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16" name="AutoShape 27"/>
            <p:cNvSpPr>
              <a:spLocks noChangeArrowheads="1"/>
            </p:cNvSpPr>
            <p:nvPr/>
          </p:nvSpPr>
          <p:spPr bwMode="auto">
            <a:xfrm>
              <a:off x="4465" y="980"/>
              <a:ext cx="166" cy="152"/>
            </a:xfrm>
            <a:prstGeom prst="curvedRightArrow">
              <a:avLst>
                <a:gd name="adj1" fmla="val 20000"/>
                <a:gd name="adj2" fmla="val 40000"/>
                <a:gd name="adj3" fmla="val 36404"/>
              </a:avLst>
            </a:prstGeom>
            <a:solidFill>
              <a:schemeClr val="hlink"/>
            </a:solidFill>
            <a:ln w="1270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sp>
          <p:nvSpPr>
            <p:cNvPr id="37917" name="Freeform 28"/>
            <p:cNvSpPr>
              <a:spLocks/>
            </p:cNvSpPr>
            <p:nvPr/>
          </p:nvSpPr>
          <p:spPr bwMode="auto">
            <a:xfrm>
              <a:off x="4556" y="791"/>
              <a:ext cx="3" cy="296"/>
            </a:xfrm>
            <a:custGeom>
              <a:avLst/>
              <a:gdLst>
                <a:gd name="T0" fmla="*/ 3 w 3"/>
                <a:gd name="T1" fmla="*/ 355 h 355"/>
                <a:gd name="T2" fmla="*/ 0 w 3"/>
                <a:gd name="T3" fmla="*/ 0 h 355"/>
                <a:gd name="T4" fmla="*/ 0 60000 65536"/>
                <a:gd name="T5" fmla="*/ 0 60000 65536"/>
                <a:gd name="T6" fmla="*/ 0 w 3"/>
                <a:gd name="T7" fmla="*/ 0 h 355"/>
                <a:gd name="T8" fmla="*/ 3 w 3"/>
                <a:gd name="T9" fmla="*/ 355 h 3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55">
                  <a:moveTo>
                    <a:pt x="3" y="355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CC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graphicFrame>
          <p:nvGraphicFramePr>
            <p:cNvPr id="37898" name="Object 29"/>
            <p:cNvGraphicFramePr>
              <a:graphicFrameLocks noChangeAspect="1"/>
            </p:cNvGraphicFramePr>
            <p:nvPr/>
          </p:nvGraphicFramePr>
          <p:xfrm>
            <a:off x="4401" y="1933"/>
            <a:ext cx="156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85" name="公式" r:id="rId16" imgW="152280" imgH="177480" progId="Equation.3">
                    <p:embed/>
                  </p:oleObj>
                </mc:Choice>
                <mc:Fallback>
                  <p:oleObj name="公式" r:id="rId16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" y="1933"/>
                          <a:ext cx="156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7822" name="Rectangle 30"/>
          <p:cNvSpPr>
            <a:spLocks noChangeArrowheads="1"/>
          </p:cNvSpPr>
          <p:nvPr/>
        </p:nvSpPr>
        <p:spPr bwMode="auto">
          <a:xfrm>
            <a:off x="468313" y="333375"/>
            <a:ext cx="7489825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§3-5   </a:t>
            </a:r>
            <a:r>
              <a:rPr kumimoji="1"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刚体定轴转动的定理和机械能守恒定律 </a:t>
            </a:r>
          </a:p>
        </p:txBody>
      </p:sp>
      <p:graphicFrame>
        <p:nvGraphicFramePr>
          <p:cNvPr id="41782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17159"/>
              </p:ext>
            </p:extLst>
          </p:nvPr>
        </p:nvGraphicFramePr>
        <p:xfrm>
          <a:off x="1295400" y="4941888"/>
          <a:ext cx="39957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6" name="公式" r:id="rId18" imgW="1777680" imgH="393480" progId="Equation.3">
                  <p:embed/>
                </p:oleObj>
              </mc:Choice>
              <mc:Fallback>
                <p:oleObj name="公式" r:id="rId18" imgW="1777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941888"/>
                        <a:ext cx="39957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24" name="Text Box 32"/>
          <p:cNvSpPr txBox="1">
            <a:spLocks noChangeArrowheads="1"/>
          </p:cNvSpPr>
          <p:nvPr/>
        </p:nvSpPr>
        <p:spPr bwMode="auto">
          <a:xfrm>
            <a:off x="250825" y="5876925"/>
            <a:ext cx="86772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结论</a:t>
            </a:r>
            <a:r>
              <a:rPr kumimoji="1"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: </a:t>
            </a:r>
            <a:r>
              <a:rPr kumimoji="1" lang="zh-CN" altLang="en-US" sz="2400" b="1" dirty="0">
                <a:latin typeface="+mn-ea"/>
              </a:rPr>
              <a:t>刚体的重力势能应等于质量集中于质心的重力势能</a:t>
            </a:r>
          </a:p>
        </p:txBody>
      </p:sp>
      <p:sp>
        <p:nvSpPr>
          <p:cNvPr id="417825" name="Text Box 33"/>
          <p:cNvSpPr txBox="1">
            <a:spLocks noChangeArrowheads="1"/>
          </p:cNvSpPr>
          <p:nvPr/>
        </p:nvSpPr>
        <p:spPr bwMode="auto">
          <a:xfrm>
            <a:off x="287338" y="4487863"/>
            <a:ext cx="3384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0000CC"/>
                </a:solidFill>
                <a:latin typeface="+mn-ea"/>
                <a:ea typeface="+mn-ea"/>
              </a:rPr>
              <a:t>2. </a:t>
            </a:r>
            <a:r>
              <a:rPr kumimoji="1" lang="zh-CN" altLang="en-US" sz="2400">
                <a:solidFill>
                  <a:srgbClr val="0000CC"/>
                </a:solidFill>
                <a:latin typeface="+mn-ea"/>
                <a:ea typeface="+mn-ea"/>
              </a:rPr>
              <a:t>刚体的重力势能</a:t>
            </a:r>
          </a:p>
        </p:txBody>
      </p:sp>
      <p:graphicFrame>
        <p:nvGraphicFramePr>
          <p:cNvPr id="41782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623041"/>
              </p:ext>
            </p:extLst>
          </p:nvPr>
        </p:nvGraphicFramePr>
        <p:xfrm>
          <a:off x="5832475" y="5049838"/>
          <a:ext cx="1576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7" name="公式" r:id="rId20" imgW="660240" imgH="241200" progId="Equation.3">
                  <p:embed/>
                </p:oleObj>
              </mc:Choice>
              <mc:Fallback>
                <p:oleObj name="公式" r:id="rId20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475" y="5049838"/>
                        <a:ext cx="1576388" cy="5746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55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1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41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41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417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41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autoUpdateAnimBg="0"/>
      <p:bldP spid="417795" grpId="0" autoUpdateAnimBg="0"/>
      <p:bldP spid="417797" grpId="0" autoUpdateAnimBg="0"/>
      <p:bldP spid="417824" grpId="0"/>
      <p:bldP spid="4178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3" name="Text Box 2"/>
          <p:cNvSpPr txBox="1">
            <a:spLocks noChangeArrowheads="1"/>
          </p:cNvSpPr>
          <p:nvPr/>
        </p:nvSpPr>
        <p:spPr bwMode="auto">
          <a:xfrm>
            <a:off x="215900" y="333375"/>
            <a:ext cx="6769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0000CC"/>
                </a:solidFill>
              </a:rPr>
              <a:t>3.5.2 </a:t>
            </a:r>
            <a:r>
              <a:rPr kumimoji="1" lang="zh-CN" altLang="en-US">
                <a:solidFill>
                  <a:srgbClr val="0000CC"/>
                </a:solidFill>
              </a:rPr>
              <a:t>力矩的功</a:t>
            </a:r>
          </a:p>
        </p:txBody>
      </p:sp>
      <p:graphicFrame>
        <p:nvGraphicFramePr>
          <p:cNvPr id="419843" name="Object 3"/>
          <p:cNvGraphicFramePr>
            <a:graphicFrameLocks noChangeAspect="1"/>
          </p:cNvGraphicFramePr>
          <p:nvPr/>
        </p:nvGraphicFramePr>
        <p:xfrm>
          <a:off x="900113" y="1052513"/>
          <a:ext cx="37941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4" name="公式" r:id="rId4" imgW="1841400" imgH="203040" progId="Equation.3">
                  <p:embed/>
                </p:oleObj>
              </mc:Choice>
              <mc:Fallback>
                <p:oleObj name="公式" r:id="rId4" imgW="1841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052513"/>
                        <a:ext cx="37941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54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44" name="Text Box 4"/>
          <p:cNvSpPr txBox="1">
            <a:spLocks noChangeArrowheads="1"/>
          </p:cNvSpPr>
          <p:nvPr/>
        </p:nvSpPr>
        <p:spPr bwMode="auto">
          <a:xfrm>
            <a:off x="287338" y="1989138"/>
            <a:ext cx="2133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力矩的功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419845" name="Object 5"/>
          <p:cNvGraphicFramePr>
            <a:graphicFrameLocks noChangeAspect="1"/>
          </p:cNvGraphicFramePr>
          <p:nvPr/>
        </p:nvGraphicFramePr>
        <p:xfrm>
          <a:off x="1955800" y="1881188"/>
          <a:ext cx="16573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5" name="公式" r:id="rId6" imgW="787320" imgH="355320" progId="Equation.3">
                  <p:embed/>
                </p:oleObj>
              </mc:Choice>
              <mc:Fallback>
                <p:oleObj name="公式" r:id="rId6" imgW="7873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1881188"/>
                        <a:ext cx="16573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46" name="Text Box 6"/>
          <p:cNvSpPr txBox="1">
            <a:spLocks noChangeArrowheads="1"/>
          </p:cNvSpPr>
          <p:nvPr/>
        </p:nvSpPr>
        <p:spPr bwMode="auto">
          <a:xfrm>
            <a:off x="287338" y="2924175"/>
            <a:ext cx="2286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力矩功率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419847" name="Object 7"/>
          <p:cNvGraphicFramePr>
            <a:graphicFrameLocks noChangeAspect="1"/>
          </p:cNvGraphicFramePr>
          <p:nvPr/>
        </p:nvGraphicFramePr>
        <p:xfrm>
          <a:off x="1992313" y="2781300"/>
          <a:ext cx="29257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6" name="公式" r:id="rId8" imgW="1384200" imgH="393480" progId="Equation.3">
                  <p:embed/>
                </p:oleObj>
              </mc:Choice>
              <mc:Fallback>
                <p:oleObj name="公式" r:id="rId8" imgW="1384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2781300"/>
                        <a:ext cx="2925762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rgbClr val="00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167063" y="1449388"/>
            <a:ext cx="1152525" cy="323850"/>
            <a:chOff x="2109" y="845"/>
            <a:chExt cx="816" cy="288"/>
          </a:xfrm>
        </p:grpSpPr>
        <p:graphicFrame>
          <p:nvGraphicFramePr>
            <p:cNvPr id="38922" name="Object 9"/>
            <p:cNvGraphicFramePr>
              <a:graphicFrameLocks noChangeAspect="1"/>
            </p:cNvGraphicFramePr>
            <p:nvPr/>
          </p:nvGraphicFramePr>
          <p:xfrm>
            <a:off x="2472" y="890"/>
            <a:ext cx="27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7" name="公式" r:id="rId10" imgW="203040" imgH="152280" progId="Equation.3">
                    <p:embed/>
                  </p:oleObj>
                </mc:Choice>
                <mc:Fallback>
                  <p:oleObj name="公式" r:id="rId10" imgW="20304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890"/>
                          <a:ext cx="27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3" name="Line 10"/>
            <p:cNvSpPr>
              <a:spLocks noChangeShapeType="1"/>
            </p:cNvSpPr>
            <p:nvPr/>
          </p:nvSpPr>
          <p:spPr bwMode="auto">
            <a:xfrm>
              <a:off x="2109" y="845"/>
              <a:ext cx="816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927" name="Group 11"/>
          <p:cNvGrpSpPr>
            <a:grpSpLocks/>
          </p:cNvGrpSpPr>
          <p:nvPr/>
        </p:nvGrpSpPr>
        <p:grpSpPr bwMode="auto">
          <a:xfrm>
            <a:off x="5795963" y="333375"/>
            <a:ext cx="2809875" cy="2663825"/>
            <a:chOff x="3565" y="300"/>
            <a:chExt cx="1846" cy="1634"/>
          </a:xfrm>
        </p:grpSpPr>
        <p:sp>
          <p:nvSpPr>
            <p:cNvPr id="38929" name="Freeform 12"/>
            <p:cNvSpPr>
              <a:spLocks/>
            </p:cNvSpPr>
            <p:nvPr/>
          </p:nvSpPr>
          <p:spPr bwMode="auto">
            <a:xfrm>
              <a:off x="3565" y="860"/>
              <a:ext cx="1800" cy="859"/>
            </a:xfrm>
            <a:custGeom>
              <a:avLst/>
              <a:gdLst>
                <a:gd name="T0" fmla="*/ 344 w 2280"/>
                <a:gd name="T1" fmla="*/ 96 h 960"/>
                <a:gd name="T2" fmla="*/ 824 w 2280"/>
                <a:gd name="T3" fmla="*/ 0 h 960"/>
                <a:gd name="T4" fmla="*/ 1640 w 2280"/>
                <a:gd name="T5" fmla="*/ 96 h 960"/>
                <a:gd name="T6" fmla="*/ 2168 w 2280"/>
                <a:gd name="T7" fmla="*/ 384 h 960"/>
                <a:gd name="T8" fmla="*/ 2216 w 2280"/>
                <a:gd name="T9" fmla="*/ 576 h 960"/>
                <a:gd name="T10" fmla="*/ 1784 w 2280"/>
                <a:gd name="T11" fmla="*/ 672 h 960"/>
                <a:gd name="T12" fmla="*/ 1256 w 2280"/>
                <a:gd name="T13" fmla="*/ 864 h 960"/>
                <a:gd name="T14" fmla="*/ 776 w 2280"/>
                <a:gd name="T15" fmla="*/ 960 h 960"/>
                <a:gd name="T16" fmla="*/ 200 w 2280"/>
                <a:gd name="T17" fmla="*/ 864 h 960"/>
                <a:gd name="T18" fmla="*/ 8 w 2280"/>
                <a:gd name="T19" fmla="*/ 480 h 960"/>
                <a:gd name="T20" fmla="*/ 248 w 2280"/>
                <a:gd name="T21" fmla="*/ 144 h 960"/>
                <a:gd name="T22" fmla="*/ 344 w 2280"/>
                <a:gd name="T23" fmla="*/ 96 h 9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80"/>
                <a:gd name="T37" fmla="*/ 0 h 960"/>
                <a:gd name="T38" fmla="*/ 2280 w 2280"/>
                <a:gd name="T39" fmla="*/ 960 h 9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80" h="960">
                  <a:moveTo>
                    <a:pt x="344" y="96"/>
                  </a:moveTo>
                  <a:cubicBezTo>
                    <a:pt x="440" y="72"/>
                    <a:pt x="608" y="0"/>
                    <a:pt x="824" y="0"/>
                  </a:cubicBezTo>
                  <a:cubicBezTo>
                    <a:pt x="1040" y="0"/>
                    <a:pt x="1416" y="32"/>
                    <a:pt x="1640" y="96"/>
                  </a:cubicBezTo>
                  <a:cubicBezTo>
                    <a:pt x="1864" y="160"/>
                    <a:pt x="2072" y="304"/>
                    <a:pt x="2168" y="384"/>
                  </a:cubicBezTo>
                  <a:cubicBezTo>
                    <a:pt x="2264" y="464"/>
                    <a:pt x="2280" y="528"/>
                    <a:pt x="2216" y="576"/>
                  </a:cubicBezTo>
                  <a:cubicBezTo>
                    <a:pt x="2152" y="624"/>
                    <a:pt x="1944" y="624"/>
                    <a:pt x="1784" y="672"/>
                  </a:cubicBezTo>
                  <a:cubicBezTo>
                    <a:pt x="1624" y="720"/>
                    <a:pt x="1424" y="816"/>
                    <a:pt x="1256" y="864"/>
                  </a:cubicBezTo>
                  <a:cubicBezTo>
                    <a:pt x="1088" y="912"/>
                    <a:pt x="952" y="960"/>
                    <a:pt x="776" y="960"/>
                  </a:cubicBezTo>
                  <a:cubicBezTo>
                    <a:pt x="600" y="960"/>
                    <a:pt x="328" y="944"/>
                    <a:pt x="200" y="864"/>
                  </a:cubicBezTo>
                  <a:cubicBezTo>
                    <a:pt x="72" y="784"/>
                    <a:pt x="0" y="600"/>
                    <a:pt x="8" y="480"/>
                  </a:cubicBezTo>
                  <a:cubicBezTo>
                    <a:pt x="16" y="360"/>
                    <a:pt x="184" y="208"/>
                    <a:pt x="248" y="144"/>
                  </a:cubicBezTo>
                  <a:cubicBezTo>
                    <a:pt x="312" y="80"/>
                    <a:pt x="248" y="120"/>
                    <a:pt x="344" y="96"/>
                  </a:cubicBezTo>
                  <a:close/>
                </a:path>
              </a:pathLst>
            </a:custGeom>
            <a:gradFill rotWithShape="0">
              <a:gsLst>
                <a:gs pos="0">
                  <a:srgbClr val="5E6D76"/>
                </a:gs>
                <a:gs pos="100000">
                  <a:srgbClr val="CCECFF"/>
                </a:gs>
              </a:gsLst>
              <a:lin ang="0" scaled="1"/>
            </a:gradFill>
            <a:ln w="9525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0" name="Freeform 13"/>
            <p:cNvSpPr>
              <a:spLocks/>
            </p:cNvSpPr>
            <p:nvPr/>
          </p:nvSpPr>
          <p:spPr bwMode="auto">
            <a:xfrm>
              <a:off x="3565" y="774"/>
              <a:ext cx="1800" cy="859"/>
            </a:xfrm>
            <a:custGeom>
              <a:avLst/>
              <a:gdLst>
                <a:gd name="T0" fmla="*/ 344 w 2280"/>
                <a:gd name="T1" fmla="*/ 96 h 960"/>
                <a:gd name="T2" fmla="*/ 824 w 2280"/>
                <a:gd name="T3" fmla="*/ 0 h 960"/>
                <a:gd name="T4" fmla="*/ 1640 w 2280"/>
                <a:gd name="T5" fmla="*/ 96 h 960"/>
                <a:gd name="T6" fmla="*/ 2168 w 2280"/>
                <a:gd name="T7" fmla="*/ 384 h 960"/>
                <a:gd name="T8" fmla="*/ 2216 w 2280"/>
                <a:gd name="T9" fmla="*/ 576 h 960"/>
                <a:gd name="T10" fmla="*/ 1784 w 2280"/>
                <a:gd name="T11" fmla="*/ 672 h 960"/>
                <a:gd name="T12" fmla="*/ 1256 w 2280"/>
                <a:gd name="T13" fmla="*/ 864 h 960"/>
                <a:gd name="T14" fmla="*/ 776 w 2280"/>
                <a:gd name="T15" fmla="*/ 960 h 960"/>
                <a:gd name="T16" fmla="*/ 200 w 2280"/>
                <a:gd name="T17" fmla="*/ 864 h 960"/>
                <a:gd name="T18" fmla="*/ 8 w 2280"/>
                <a:gd name="T19" fmla="*/ 480 h 960"/>
                <a:gd name="T20" fmla="*/ 248 w 2280"/>
                <a:gd name="T21" fmla="*/ 144 h 960"/>
                <a:gd name="T22" fmla="*/ 344 w 2280"/>
                <a:gd name="T23" fmla="*/ 96 h 9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80"/>
                <a:gd name="T37" fmla="*/ 0 h 960"/>
                <a:gd name="T38" fmla="*/ 2280 w 2280"/>
                <a:gd name="T39" fmla="*/ 960 h 9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80" h="960">
                  <a:moveTo>
                    <a:pt x="344" y="96"/>
                  </a:moveTo>
                  <a:cubicBezTo>
                    <a:pt x="440" y="72"/>
                    <a:pt x="608" y="0"/>
                    <a:pt x="824" y="0"/>
                  </a:cubicBezTo>
                  <a:cubicBezTo>
                    <a:pt x="1040" y="0"/>
                    <a:pt x="1416" y="32"/>
                    <a:pt x="1640" y="96"/>
                  </a:cubicBezTo>
                  <a:cubicBezTo>
                    <a:pt x="1864" y="160"/>
                    <a:pt x="2072" y="304"/>
                    <a:pt x="2168" y="384"/>
                  </a:cubicBezTo>
                  <a:cubicBezTo>
                    <a:pt x="2264" y="464"/>
                    <a:pt x="2280" y="528"/>
                    <a:pt x="2216" y="576"/>
                  </a:cubicBezTo>
                  <a:cubicBezTo>
                    <a:pt x="2152" y="624"/>
                    <a:pt x="1944" y="624"/>
                    <a:pt x="1784" y="672"/>
                  </a:cubicBezTo>
                  <a:cubicBezTo>
                    <a:pt x="1624" y="720"/>
                    <a:pt x="1424" y="816"/>
                    <a:pt x="1256" y="864"/>
                  </a:cubicBezTo>
                  <a:cubicBezTo>
                    <a:pt x="1088" y="912"/>
                    <a:pt x="952" y="960"/>
                    <a:pt x="776" y="960"/>
                  </a:cubicBezTo>
                  <a:cubicBezTo>
                    <a:pt x="600" y="960"/>
                    <a:pt x="328" y="944"/>
                    <a:pt x="200" y="864"/>
                  </a:cubicBezTo>
                  <a:cubicBezTo>
                    <a:pt x="72" y="784"/>
                    <a:pt x="0" y="600"/>
                    <a:pt x="8" y="480"/>
                  </a:cubicBezTo>
                  <a:cubicBezTo>
                    <a:pt x="16" y="360"/>
                    <a:pt x="184" y="208"/>
                    <a:pt x="248" y="144"/>
                  </a:cubicBezTo>
                  <a:cubicBezTo>
                    <a:pt x="312" y="80"/>
                    <a:pt x="248" y="120"/>
                    <a:pt x="344" y="96"/>
                  </a:cubicBezTo>
                  <a:close/>
                </a:path>
              </a:pathLst>
            </a:custGeom>
            <a:gradFill rotWithShape="1">
              <a:gsLst>
                <a:gs pos="0">
                  <a:srgbClr val="B0CCDC"/>
                </a:gs>
                <a:gs pos="100000">
                  <a:srgbClr val="CCECFF"/>
                </a:gs>
              </a:gsLst>
              <a:lin ang="2700000" scaled="1"/>
            </a:gradFill>
            <a:ln w="9525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1" name="Freeform 14"/>
            <p:cNvSpPr>
              <a:spLocks/>
            </p:cNvSpPr>
            <p:nvPr/>
          </p:nvSpPr>
          <p:spPr bwMode="auto">
            <a:xfrm>
              <a:off x="4058" y="391"/>
              <a:ext cx="1" cy="735"/>
            </a:xfrm>
            <a:custGeom>
              <a:avLst/>
              <a:gdLst>
                <a:gd name="T0" fmla="*/ 0 w 1"/>
                <a:gd name="T1" fmla="*/ 735 h 735"/>
                <a:gd name="T2" fmla="*/ 1 w 1"/>
                <a:gd name="T3" fmla="*/ 0 h 735"/>
                <a:gd name="T4" fmla="*/ 0 60000 65536"/>
                <a:gd name="T5" fmla="*/ 0 60000 65536"/>
                <a:gd name="T6" fmla="*/ 0 w 1"/>
                <a:gd name="T7" fmla="*/ 0 h 735"/>
                <a:gd name="T8" fmla="*/ 1 w 1"/>
                <a:gd name="T9" fmla="*/ 735 h 7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35">
                  <a:moveTo>
                    <a:pt x="0" y="735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2" name="Line 15"/>
            <p:cNvSpPr>
              <a:spLocks noChangeShapeType="1"/>
            </p:cNvSpPr>
            <p:nvPr/>
          </p:nvSpPr>
          <p:spPr bwMode="auto">
            <a:xfrm>
              <a:off x="4058" y="1719"/>
              <a:ext cx="0" cy="2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3" name="Rectangle 16"/>
            <p:cNvSpPr>
              <a:spLocks noChangeArrowheads="1"/>
            </p:cNvSpPr>
            <p:nvPr/>
          </p:nvSpPr>
          <p:spPr bwMode="auto">
            <a:xfrm>
              <a:off x="4064" y="300"/>
              <a:ext cx="205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en-US" altLang="zh-CN" i="1"/>
                <a:t>z</a:t>
              </a:r>
            </a:p>
          </p:txBody>
        </p:sp>
        <p:sp>
          <p:nvSpPr>
            <p:cNvPr id="38934" name="Freeform 17"/>
            <p:cNvSpPr>
              <a:spLocks/>
            </p:cNvSpPr>
            <p:nvPr/>
          </p:nvSpPr>
          <p:spPr bwMode="auto">
            <a:xfrm>
              <a:off x="4785" y="1046"/>
              <a:ext cx="76" cy="259"/>
            </a:xfrm>
            <a:custGeom>
              <a:avLst/>
              <a:gdLst>
                <a:gd name="T0" fmla="*/ 0 w 76"/>
                <a:gd name="T1" fmla="*/ 259 h 259"/>
                <a:gd name="T2" fmla="*/ 76 w 76"/>
                <a:gd name="T3" fmla="*/ 0 h 259"/>
                <a:gd name="T4" fmla="*/ 0 60000 65536"/>
                <a:gd name="T5" fmla="*/ 0 60000 65536"/>
                <a:gd name="T6" fmla="*/ 0 w 76"/>
                <a:gd name="T7" fmla="*/ 0 h 259"/>
                <a:gd name="T8" fmla="*/ 76 w 76"/>
                <a:gd name="T9" fmla="*/ 259 h 2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" h="259">
                  <a:moveTo>
                    <a:pt x="0" y="259"/>
                  </a:moveTo>
                  <a:lnTo>
                    <a:pt x="76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5" name="Freeform 18"/>
            <p:cNvSpPr>
              <a:spLocks/>
            </p:cNvSpPr>
            <p:nvPr/>
          </p:nvSpPr>
          <p:spPr bwMode="auto">
            <a:xfrm>
              <a:off x="4779" y="1046"/>
              <a:ext cx="101" cy="253"/>
            </a:xfrm>
            <a:custGeom>
              <a:avLst/>
              <a:gdLst>
                <a:gd name="T0" fmla="*/ 0 w 101"/>
                <a:gd name="T1" fmla="*/ 253 h 253"/>
                <a:gd name="T2" fmla="*/ 85 w 101"/>
                <a:gd name="T3" fmla="*/ 135 h 253"/>
                <a:gd name="T4" fmla="*/ 98 w 101"/>
                <a:gd name="T5" fmla="*/ 0 h 253"/>
                <a:gd name="T6" fmla="*/ 0 60000 65536"/>
                <a:gd name="T7" fmla="*/ 0 60000 65536"/>
                <a:gd name="T8" fmla="*/ 0 60000 65536"/>
                <a:gd name="T9" fmla="*/ 0 w 101"/>
                <a:gd name="T10" fmla="*/ 0 h 253"/>
                <a:gd name="T11" fmla="*/ 101 w 101"/>
                <a:gd name="T12" fmla="*/ 253 h 2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1" h="253">
                  <a:moveTo>
                    <a:pt x="0" y="253"/>
                  </a:moveTo>
                  <a:cubicBezTo>
                    <a:pt x="14" y="233"/>
                    <a:pt x="69" y="177"/>
                    <a:pt x="85" y="135"/>
                  </a:cubicBezTo>
                  <a:cubicBezTo>
                    <a:pt x="101" y="93"/>
                    <a:pt x="95" y="28"/>
                    <a:pt x="98" y="0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prstDash val="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6" name="Line 19"/>
            <p:cNvSpPr>
              <a:spLocks noChangeShapeType="1"/>
            </p:cNvSpPr>
            <p:nvPr/>
          </p:nvSpPr>
          <p:spPr bwMode="auto">
            <a:xfrm>
              <a:off x="4064" y="1124"/>
              <a:ext cx="726" cy="17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7" name="Freeform 20"/>
            <p:cNvSpPr>
              <a:spLocks/>
            </p:cNvSpPr>
            <p:nvPr/>
          </p:nvSpPr>
          <p:spPr bwMode="auto">
            <a:xfrm>
              <a:off x="4048" y="1051"/>
              <a:ext cx="828" cy="62"/>
            </a:xfrm>
            <a:custGeom>
              <a:avLst/>
              <a:gdLst>
                <a:gd name="T0" fmla="*/ 0 w 900"/>
                <a:gd name="T1" fmla="*/ 66 h 66"/>
                <a:gd name="T2" fmla="*/ 900 w 900"/>
                <a:gd name="T3" fmla="*/ 0 h 66"/>
                <a:gd name="T4" fmla="*/ 0 60000 65536"/>
                <a:gd name="T5" fmla="*/ 0 60000 65536"/>
                <a:gd name="T6" fmla="*/ 0 w 900"/>
                <a:gd name="T7" fmla="*/ 0 h 66"/>
                <a:gd name="T8" fmla="*/ 900 w 900"/>
                <a:gd name="T9" fmla="*/ 66 h 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0" h="66">
                  <a:moveTo>
                    <a:pt x="0" y="66"/>
                  </a:moveTo>
                  <a:lnTo>
                    <a:pt x="90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38" name="Rectangle 21"/>
            <p:cNvSpPr>
              <a:spLocks noChangeArrowheads="1"/>
            </p:cNvSpPr>
            <p:nvPr/>
          </p:nvSpPr>
          <p:spPr bwMode="auto">
            <a:xfrm>
              <a:off x="4784" y="981"/>
              <a:ext cx="27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i="1">
                  <a:solidFill>
                    <a:srgbClr val="0000FF"/>
                  </a:solidFill>
                  <a:sym typeface="Symbol" pitchFamily="18" charset="2"/>
                </a:rPr>
                <a:t></a:t>
              </a:r>
              <a:endParaRPr kumimoji="1" lang="zh-CN" altLang="en-US" b="0" i="1">
                <a:solidFill>
                  <a:srgbClr val="0000FF"/>
                </a:solidFill>
                <a:sym typeface="Symbol" pitchFamily="18" charset="2"/>
              </a:endParaRPr>
            </a:p>
          </p:txBody>
        </p:sp>
        <p:sp>
          <p:nvSpPr>
            <p:cNvPr id="38939" name="Rectangle 22"/>
            <p:cNvSpPr>
              <a:spLocks noChangeArrowheads="1"/>
            </p:cNvSpPr>
            <p:nvPr/>
          </p:nvSpPr>
          <p:spPr bwMode="auto">
            <a:xfrm>
              <a:off x="4242" y="769"/>
              <a:ext cx="33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0000CC"/>
                  </a:solidFill>
                </a:rPr>
                <a:t>d</a:t>
              </a:r>
              <a:r>
                <a:rPr kumimoji="1" lang="en-US" altLang="zh-CN" sz="2400" i="1">
                  <a:solidFill>
                    <a:srgbClr val="0000CC"/>
                  </a:solidFill>
                  <a:sym typeface="Symbol" pitchFamily="18" charset="2"/>
                </a:rPr>
                <a:t></a:t>
              </a:r>
            </a:p>
          </p:txBody>
        </p:sp>
        <p:sp>
          <p:nvSpPr>
            <p:cNvPr id="38940" name="Freeform 23"/>
            <p:cNvSpPr>
              <a:spLocks/>
            </p:cNvSpPr>
            <p:nvPr/>
          </p:nvSpPr>
          <p:spPr bwMode="auto">
            <a:xfrm>
              <a:off x="4250" y="1104"/>
              <a:ext cx="10" cy="67"/>
            </a:xfrm>
            <a:custGeom>
              <a:avLst/>
              <a:gdLst>
                <a:gd name="T0" fmla="*/ 6 w 10"/>
                <a:gd name="T1" fmla="*/ 0 h 67"/>
                <a:gd name="T2" fmla="*/ 10 w 10"/>
                <a:gd name="T3" fmla="*/ 32 h 67"/>
                <a:gd name="T4" fmla="*/ 0 w 10"/>
                <a:gd name="T5" fmla="*/ 67 h 67"/>
                <a:gd name="T6" fmla="*/ 0 60000 65536"/>
                <a:gd name="T7" fmla="*/ 0 60000 65536"/>
                <a:gd name="T8" fmla="*/ 0 60000 65536"/>
                <a:gd name="T9" fmla="*/ 0 w 10"/>
                <a:gd name="T10" fmla="*/ 0 h 67"/>
                <a:gd name="T11" fmla="*/ 10 w 10"/>
                <a:gd name="T12" fmla="*/ 67 h 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67">
                  <a:moveTo>
                    <a:pt x="6" y="0"/>
                  </a:moveTo>
                  <a:lnTo>
                    <a:pt x="10" y="32"/>
                  </a:lnTo>
                  <a:lnTo>
                    <a:pt x="0" y="67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8919" name="Object 24"/>
            <p:cNvGraphicFramePr>
              <a:graphicFrameLocks noChangeAspect="1"/>
            </p:cNvGraphicFramePr>
            <p:nvPr/>
          </p:nvGraphicFramePr>
          <p:xfrm>
            <a:off x="4377" y="1207"/>
            <a:ext cx="20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8" name="公式" r:id="rId12" imgW="126720" imgH="152280" progId="Equation.3">
                    <p:embed/>
                  </p:oleObj>
                </mc:Choice>
                <mc:Fallback>
                  <p:oleObj name="公式" r:id="rId12" imgW="12672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207"/>
                          <a:ext cx="200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20" name="Object 25"/>
            <p:cNvGraphicFramePr>
              <a:graphicFrameLocks noChangeAspect="1"/>
            </p:cNvGraphicFramePr>
            <p:nvPr/>
          </p:nvGraphicFramePr>
          <p:xfrm>
            <a:off x="4558" y="1026"/>
            <a:ext cx="317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99" name="公式" r:id="rId14" imgW="203040" imgH="177480" progId="Equation.3">
                    <p:embed/>
                  </p:oleObj>
                </mc:Choice>
                <mc:Fallback>
                  <p:oleObj name="公式" r:id="rId14" imgW="2030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1026"/>
                          <a:ext cx="317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66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1" name="Freeform 26"/>
            <p:cNvSpPr>
              <a:spLocks/>
            </p:cNvSpPr>
            <p:nvPr/>
          </p:nvSpPr>
          <p:spPr bwMode="auto">
            <a:xfrm>
              <a:off x="4789" y="1026"/>
              <a:ext cx="599" cy="278"/>
            </a:xfrm>
            <a:custGeom>
              <a:avLst/>
              <a:gdLst>
                <a:gd name="T0" fmla="*/ 0 w 599"/>
                <a:gd name="T1" fmla="*/ 278 h 278"/>
                <a:gd name="T2" fmla="*/ 599 w 599"/>
                <a:gd name="T3" fmla="*/ 0 h 278"/>
                <a:gd name="T4" fmla="*/ 0 60000 65536"/>
                <a:gd name="T5" fmla="*/ 0 60000 65536"/>
                <a:gd name="T6" fmla="*/ 0 w 599"/>
                <a:gd name="T7" fmla="*/ 0 h 278"/>
                <a:gd name="T8" fmla="*/ 599 w 599"/>
                <a:gd name="T9" fmla="*/ 278 h 27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99" h="278">
                  <a:moveTo>
                    <a:pt x="0" y="278"/>
                  </a:moveTo>
                  <a:lnTo>
                    <a:pt x="599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8921" name="Object 27"/>
            <p:cNvGraphicFramePr>
              <a:graphicFrameLocks noChangeAspect="1"/>
            </p:cNvGraphicFramePr>
            <p:nvPr/>
          </p:nvGraphicFramePr>
          <p:xfrm>
            <a:off x="5193" y="799"/>
            <a:ext cx="218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00" name="公式" r:id="rId16" imgW="164880" imgH="190440" progId="Equation.3">
                    <p:embed/>
                  </p:oleObj>
                </mc:Choice>
                <mc:Fallback>
                  <p:oleObj name="公式" r:id="rId16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" y="799"/>
                          <a:ext cx="218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66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2" name="Freeform 28"/>
            <p:cNvSpPr>
              <a:spLocks/>
            </p:cNvSpPr>
            <p:nvPr/>
          </p:nvSpPr>
          <p:spPr bwMode="auto">
            <a:xfrm>
              <a:off x="4291" y="1001"/>
              <a:ext cx="101" cy="144"/>
            </a:xfrm>
            <a:custGeom>
              <a:avLst/>
              <a:gdLst>
                <a:gd name="T0" fmla="*/ 0 w 101"/>
                <a:gd name="T1" fmla="*/ 144 h 144"/>
                <a:gd name="T2" fmla="*/ 58 w 101"/>
                <a:gd name="T3" fmla="*/ 101 h 144"/>
                <a:gd name="T4" fmla="*/ 101 w 101"/>
                <a:gd name="T5" fmla="*/ 0 h 144"/>
                <a:gd name="T6" fmla="*/ 0 60000 65536"/>
                <a:gd name="T7" fmla="*/ 0 60000 65536"/>
                <a:gd name="T8" fmla="*/ 0 60000 65536"/>
                <a:gd name="T9" fmla="*/ 0 w 101"/>
                <a:gd name="T10" fmla="*/ 0 h 144"/>
                <a:gd name="T11" fmla="*/ 101 w 101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1" h="144">
                  <a:moveTo>
                    <a:pt x="0" y="144"/>
                  </a:moveTo>
                  <a:cubicBezTo>
                    <a:pt x="10" y="136"/>
                    <a:pt x="41" y="125"/>
                    <a:pt x="58" y="101"/>
                  </a:cubicBezTo>
                  <a:cubicBezTo>
                    <a:pt x="75" y="77"/>
                    <a:pt x="92" y="21"/>
                    <a:pt x="10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19869" name="Text Box 29"/>
          <p:cNvSpPr txBox="1">
            <a:spLocks noChangeArrowheads="1"/>
          </p:cNvSpPr>
          <p:nvPr/>
        </p:nvSpPr>
        <p:spPr bwMode="auto">
          <a:xfrm>
            <a:off x="252413" y="3752850"/>
            <a:ext cx="5111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0000CC"/>
                </a:solidFill>
              </a:rPr>
              <a:t>3.5.3  </a:t>
            </a:r>
            <a:r>
              <a:rPr kumimoji="1" lang="zh-CN" altLang="en-US">
                <a:solidFill>
                  <a:srgbClr val="0000CC"/>
                </a:solidFill>
              </a:rPr>
              <a:t>刚体定轴转动的动能定理</a:t>
            </a:r>
            <a:endParaRPr kumimoji="1" lang="zh-CN" altLang="en-US" b="0">
              <a:solidFill>
                <a:srgbClr val="0000CC"/>
              </a:solidFill>
            </a:endParaRPr>
          </a:p>
        </p:txBody>
      </p:sp>
      <p:graphicFrame>
        <p:nvGraphicFramePr>
          <p:cNvPr id="419870" name="Object 30"/>
          <p:cNvGraphicFramePr>
            <a:graphicFrameLocks noChangeAspect="1"/>
          </p:cNvGraphicFramePr>
          <p:nvPr/>
        </p:nvGraphicFramePr>
        <p:xfrm>
          <a:off x="1763713" y="4292600"/>
          <a:ext cx="40687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公式" r:id="rId18" imgW="1866600" imgH="393480" progId="Equation.3">
                  <p:embed/>
                </p:oleObj>
              </mc:Choice>
              <mc:Fallback>
                <p:oleObj name="公式" r:id="rId18" imgW="1866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292600"/>
                        <a:ext cx="406876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1" name="Object 31"/>
          <p:cNvGraphicFramePr>
            <a:graphicFrameLocks noChangeAspect="1"/>
          </p:cNvGraphicFramePr>
          <p:nvPr/>
        </p:nvGraphicFramePr>
        <p:xfrm>
          <a:off x="1871663" y="5287963"/>
          <a:ext cx="50053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2" name="公式" r:id="rId20" imgW="2286000" imgH="393480" progId="Equation.3">
                  <p:embed/>
                </p:oleObj>
              </mc:Choice>
              <mc:Fallback>
                <p:oleObj name="公式" r:id="rId20" imgW="2286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5287963"/>
                        <a:ext cx="5005387" cy="82073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7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19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19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1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41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41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44" grpId="0" autoUpdateAnimBg="0"/>
      <p:bldP spid="419846" grpId="0" autoUpdateAnimBg="0"/>
      <p:bldP spid="4198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900113" y="1916113"/>
            <a:ext cx="4706937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本题可以有几种不同的解法。</a:t>
            </a:r>
          </a:p>
        </p:txBody>
      </p:sp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09606" name="Text Box 6"/>
          <p:cNvSpPr txBox="1">
            <a:spLocks noChangeArrowheads="1"/>
          </p:cNvSpPr>
          <p:nvPr/>
        </p:nvSpPr>
        <p:spPr bwMode="auto">
          <a:xfrm>
            <a:off x="539552" y="487363"/>
            <a:ext cx="8676481" cy="94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如图，一质量为</a:t>
            </a:r>
            <a:r>
              <a:rPr lang="en-US" altLang="zh-CN" sz="2400" b="1" i="1" dirty="0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，长度为</a:t>
            </a:r>
            <a:r>
              <a:rPr lang="en-US" altLang="zh-CN" sz="2400" b="1" i="1" dirty="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的均质细杆，可绕通过其一端</a:t>
            </a:r>
            <a:r>
              <a:rPr lang="en-US" altLang="zh-CN" sz="2400" b="1" i="1" dirty="0"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且与杆垂直的光滑水平轴转动。若将此杆在水平位置时由静止释放。</a:t>
            </a:r>
          </a:p>
        </p:txBody>
      </p:sp>
      <p:sp>
        <p:nvSpPr>
          <p:cNvPr id="409607" name="Rectangle 7"/>
          <p:cNvSpPr>
            <a:spLocks noChangeArrowheads="1"/>
          </p:cNvSpPr>
          <p:nvPr/>
        </p:nvSpPr>
        <p:spPr bwMode="auto">
          <a:xfrm>
            <a:off x="-36512" y="484342"/>
            <a:ext cx="647700" cy="46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例：</a:t>
            </a:r>
          </a:p>
        </p:txBody>
      </p:sp>
      <p:sp>
        <p:nvSpPr>
          <p:cNvPr id="409608" name="Rectangle 8"/>
          <p:cNvSpPr>
            <a:spLocks noChangeArrowheads="1"/>
          </p:cNvSpPr>
          <p:nvPr/>
        </p:nvSpPr>
        <p:spPr bwMode="auto">
          <a:xfrm>
            <a:off x="250825" y="19891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解</a:t>
            </a:r>
          </a:p>
        </p:txBody>
      </p:sp>
      <p:sp>
        <p:nvSpPr>
          <p:cNvPr id="409609" name="Rectangle 9"/>
          <p:cNvSpPr>
            <a:spLocks noChangeArrowheads="1"/>
          </p:cNvSpPr>
          <p:nvPr/>
        </p:nvSpPr>
        <p:spPr bwMode="auto">
          <a:xfrm>
            <a:off x="222250" y="1484313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求</a:t>
            </a:r>
          </a:p>
        </p:txBody>
      </p:sp>
      <p:sp>
        <p:nvSpPr>
          <p:cNvPr id="409610" name="Text Box 10"/>
          <p:cNvSpPr txBox="1">
            <a:spLocks noChangeArrowheads="1"/>
          </p:cNvSpPr>
          <p:nvPr/>
        </p:nvSpPr>
        <p:spPr bwMode="auto">
          <a:xfrm>
            <a:off x="684213" y="1484313"/>
            <a:ext cx="796925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当杆转到与水平方向成角</a:t>
            </a:r>
            <a:r>
              <a:rPr lang="el-GR" altLang="zh-CN" sz="2400" b="1" i="1">
                <a:latin typeface="楷体_GB2312" pitchFamily="49" charset="-122"/>
                <a:ea typeface="楷体_GB2312" pitchFamily="49" charset="-122"/>
              </a:rPr>
              <a:t>θ</a:t>
            </a:r>
            <a:r>
              <a:rPr lang="en-US" altLang="zh-CN" sz="2400" b="1" i="1"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el-GR" altLang="zh-CN" sz="2400" b="1" i="1">
                <a:latin typeface="楷体_GB2312" pitchFamily="49" charset="-122"/>
                <a:ea typeface="楷体_GB2312" pitchFamily="49" charset="-122"/>
              </a:rPr>
              <a:t>π</a:t>
            </a:r>
            <a:r>
              <a:rPr lang="en-US" altLang="zh-CN" sz="2400" b="1" i="1">
                <a:latin typeface="楷体_GB2312" pitchFamily="49" charset="-122"/>
                <a:ea typeface="楷体_GB2312" pitchFamily="49" charset="-122"/>
              </a:rPr>
              <a:t>/6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时的角速度。</a:t>
            </a:r>
          </a:p>
        </p:txBody>
      </p:sp>
      <p:sp>
        <p:nvSpPr>
          <p:cNvPr id="409611" name="Rectangle 11"/>
          <p:cNvSpPr>
            <a:spLocks noChangeArrowheads="1"/>
          </p:cNvSpPr>
          <p:nvPr/>
        </p:nvSpPr>
        <p:spPr bwMode="auto">
          <a:xfrm>
            <a:off x="5580063" y="2492375"/>
            <a:ext cx="3159125" cy="2276475"/>
          </a:xfrm>
          <a:prstGeom prst="rect">
            <a:avLst/>
          </a:prstGeom>
          <a:solidFill>
            <a:srgbClr val="CC9900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lIns="91432" tIns="45715" rIns="91432" bIns="45715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400">
                <a:solidFill>
                  <a:srgbClr val="CC99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555"/>
                    </a:outerShdw>
                  </a:cont>
                  <a:cont type="tree" name="">
                    <a:effect ref="fillLine"/>
                    <a:outerShdw dist="38100" dir="2700000" algn="tl">
                      <a:srgbClr val="7A5B00"/>
                    </a:outerShdw>
                  </a:cont>
                  <a:effect ref="fillLine"/>
                </a:effectDag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pSp>
        <p:nvGrpSpPr>
          <p:cNvPr id="409612" name="Group 12"/>
          <p:cNvGrpSpPr>
            <a:grpSpLocks/>
          </p:cNvGrpSpPr>
          <p:nvPr/>
        </p:nvGrpSpPr>
        <p:grpSpPr bwMode="auto">
          <a:xfrm>
            <a:off x="6677025" y="3194050"/>
            <a:ext cx="473075" cy="307975"/>
            <a:chOff x="1870" y="1319"/>
            <a:chExt cx="298" cy="193"/>
          </a:xfrm>
        </p:grpSpPr>
        <p:graphicFrame>
          <p:nvGraphicFramePr>
            <p:cNvPr id="409613" name="Object 13"/>
            <p:cNvGraphicFramePr>
              <a:graphicFrameLocks noChangeAspect="1"/>
            </p:cNvGraphicFramePr>
            <p:nvPr/>
          </p:nvGraphicFramePr>
          <p:xfrm>
            <a:off x="2046" y="1346"/>
            <a:ext cx="122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09" name="公式" r:id="rId3" imgW="241200" imgH="330120" progId="Equation.3">
                    <p:embed/>
                  </p:oleObj>
                </mc:Choice>
                <mc:Fallback>
                  <p:oleObj name="公式" r:id="rId3" imgW="2412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6" y="1346"/>
                          <a:ext cx="122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614" name="Arc 14"/>
            <p:cNvSpPr>
              <a:spLocks noChangeAspect="1"/>
            </p:cNvSpPr>
            <p:nvPr/>
          </p:nvSpPr>
          <p:spPr bwMode="auto">
            <a:xfrm rot="18346810" flipV="1">
              <a:off x="1843" y="1346"/>
              <a:ext cx="174" cy="11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968"/>
                <a:gd name="T1" fmla="*/ 0 h 21600"/>
                <a:gd name="T2" fmla="*/ 17968 w 17968"/>
                <a:gd name="T3" fmla="*/ 9612 h 21600"/>
                <a:gd name="T4" fmla="*/ 0 w 1796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68" h="21600" fill="none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</a:path>
                <a:path w="17968" h="21600" stroke="0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615" name="Text Box 15"/>
          <p:cNvSpPr txBox="1">
            <a:spLocks noChangeArrowheads="1"/>
          </p:cNvSpPr>
          <p:nvPr/>
        </p:nvSpPr>
        <p:spPr bwMode="auto">
          <a:xfrm>
            <a:off x="611188" y="2420938"/>
            <a:ext cx="51085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应用刚体绕定轴转动定律求解 。</a:t>
            </a:r>
          </a:p>
        </p:txBody>
      </p:sp>
      <p:sp>
        <p:nvSpPr>
          <p:cNvPr id="409616" name="Text Box 16"/>
          <p:cNvSpPr txBox="1">
            <a:spLocks noChangeArrowheads="1"/>
          </p:cNvSpPr>
          <p:nvPr/>
        </p:nvSpPr>
        <p:spPr bwMode="auto">
          <a:xfrm>
            <a:off x="1042988" y="2997200"/>
            <a:ext cx="3240087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根据转动定律，有 </a:t>
            </a:r>
          </a:p>
        </p:txBody>
      </p:sp>
      <p:graphicFrame>
        <p:nvGraphicFramePr>
          <p:cNvPr id="409617" name="Object 17"/>
          <p:cNvGraphicFramePr>
            <a:graphicFrameLocks noChangeAspect="1"/>
          </p:cNvGraphicFramePr>
          <p:nvPr/>
        </p:nvGraphicFramePr>
        <p:xfrm>
          <a:off x="1692275" y="3573463"/>
          <a:ext cx="267811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0" name="公式" r:id="rId5" imgW="2679480" imgH="723600" progId="Equation.3">
                  <p:embed/>
                </p:oleObj>
              </mc:Choice>
              <mc:Fallback>
                <p:oleObj name="公式" r:id="rId5" imgW="26794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2678113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18" name="Object 18"/>
          <p:cNvGraphicFramePr>
            <a:graphicFrameLocks noChangeAspect="1"/>
          </p:cNvGraphicFramePr>
          <p:nvPr/>
        </p:nvGraphicFramePr>
        <p:xfrm>
          <a:off x="611188" y="4292600"/>
          <a:ext cx="17907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1" name="公式" r:id="rId7" imgW="1790640" imgH="723600" progId="Equation.3">
                  <p:embed/>
                </p:oleObj>
              </mc:Choice>
              <mc:Fallback>
                <p:oleObj name="公式" r:id="rId7" imgW="179064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92600"/>
                        <a:ext cx="1790700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20" name="Object 20"/>
          <p:cNvGraphicFramePr>
            <a:graphicFrameLocks noChangeAspect="1"/>
          </p:cNvGraphicFramePr>
          <p:nvPr/>
        </p:nvGraphicFramePr>
        <p:xfrm>
          <a:off x="2771775" y="5373688"/>
          <a:ext cx="230822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2" name="公式" r:id="rId9" imgW="2311200" imgH="723600" progId="Equation.3">
                  <p:embed/>
                </p:oleObj>
              </mc:Choice>
              <mc:Fallback>
                <p:oleObj name="公式" r:id="rId9" imgW="23112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373688"/>
                        <a:ext cx="2308225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21" name="Text Box 21"/>
          <p:cNvSpPr txBox="1">
            <a:spLocks noChangeArrowheads="1"/>
          </p:cNvSpPr>
          <p:nvPr/>
        </p:nvSpPr>
        <p:spPr bwMode="auto">
          <a:xfrm>
            <a:off x="971550" y="5373688"/>
            <a:ext cx="16764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变量代换 </a:t>
            </a:r>
          </a:p>
        </p:txBody>
      </p:sp>
      <p:graphicFrame>
        <p:nvGraphicFramePr>
          <p:cNvPr id="409622" name="Object 22"/>
          <p:cNvGraphicFramePr>
            <a:graphicFrameLocks noChangeAspect="1"/>
          </p:cNvGraphicFramePr>
          <p:nvPr/>
        </p:nvGraphicFramePr>
        <p:xfrm>
          <a:off x="5148263" y="5300663"/>
          <a:ext cx="1119187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3" name="公式" r:id="rId11" imgW="1117440" imgH="723600" progId="Equation.3">
                  <p:embed/>
                </p:oleObj>
              </mc:Choice>
              <mc:Fallback>
                <p:oleObj name="公式" r:id="rId11" imgW="111744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300663"/>
                        <a:ext cx="1119187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623" name="Group 23"/>
          <p:cNvGrpSpPr>
            <a:grpSpLocks/>
          </p:cNvGrpSpPr>
          <p:nvPr/>
        </p:nvGrpSpPr>
        <p:grpSpPr bwMode="auto">
          <a:xfrm>
            <a:off x="5880100" y="2757488"/>
            <a:ext cx="2619375" cy="539750"/>
            <a:chOff x="3704" y="1523"/>
            <a:chExt cx="1650" cy="340"/>
          </a:xfrm>
        </p:grpSpPr>
        <p:grpSp>
          <p:nvGrpSpPr>
            <p:cNvPr id="409624" name="Group 24"/>
            <p:cNvGrpSpPr>
              <a:grpSpLocks/>
            </p:cNvGrpSpPr>
            <p:nvPr/>
          </p:nvGrpSpPr>
          <p:grpSpPr bwMode="auto">
            <a:xfrm>
              <a:off x="3704" y="1523"/>
              <a:ext cx="1650" cy="340"/>
              <a:chOff x="1368" y="1043"/>
              <a:chExt cx="1650" cy="340"/>
            </a:xfrm>
          </p:grpSpPr>
          <p:sp>
            <p:nvSpPr>
              <p:cNvPr id="409625" name="Oval 25"/>
              <p:cNvSpPr>
                <a:spLocks noChangeAspect="1" noChangeArrowheads="1"/>
              </p:cNvSpPr>
              <p:nvPr/>
            </p:nvSpPr>
            <p:spPr bwMode="auto">
              <a:xfrm>
                <a:off x="1418" y="1281"/>
                <a:ext cx="60" cy="6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9626" name="Rectangle 26"/>
              <p:cNvSpPr>
                <a:spLocks noChangeArrowheads="1"/>
              </p:cNvSpPr>
              <p:nvPr/>
            </p:nvSpPr>
            <p:spPr bwMode="auto">
              <a:xfrm>
                <a:off x="1396" y="1269"/>
                <a:ext cx="1474" cy="79"/>
              </a:xfrm>
              <a:prstGeom prst="rect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FF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09627" name="Object 27"/>
              <p:cNvGraphicFramePr>
                <a:graphicFrameLocks noChangeAspect="1"/>
              </p:cNvGraphicFramePr>
              <p:nvPr/>
            </p:nvGraphicFramePr>
            <p:xfrm>
              <a:off x="2934" y="1209"/>
              <a:ext cx="84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14" name="公式" r:id="rId13" imgW="152280" imgH="342720" progId="Equation.3">
                      <p:embed/>
                    </p:oleObj>
                  </mc:Choice>
                  <mc:Fallback>
                    <p:oleObj name="公式" r:id="rId13" imgW="152280" imgH="342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4" y="1209"/>
                            <a:ext cx="84" cy="1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9628" name="Object 28"/>
              <p:cNvGraphicFramePr>
                <a:graphicFrameLocks noChangeAspect="1"/>
              </p:cNvGraphicFramePr>
              <p:nvPr/>
            </p:nvGraphicFramePr>
            <p:xfrm>
              <a:off x="1368" y="1043"/>
              <a:ext cx="15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15" name="公式" r:id="rId15" imgW="304560" imgH="330120" progId="Equation.3">
                      <p:embed/>
                    </p:oleObj>
                  </mc:Choice>
                  <mc:Fallback>
                    <p:oleObj name="公式" r:id="rId15" imgW="30456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8" y="1043"/>
                            <a:ext cx="15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9629" name="Object 29"/>
              <p:cNvGraphicFramePr>
                <a:graphicFrameLocks noChangeAspect="1"/>
              </p:cNvGraphicFramePr>
              <p:nvPr/>
            </p:nvGraphicFramePr>
            <p:xfrm>
              <a:off x="2208" y="1086"/>
              <a:ext cx="176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16" name="公式" r:id="rId17" imgW="317160" imgH="241200" progId="Equation.3">
                      <p:embed/>
                    </p:oleObj>
                  </mc:Choice>
                  <mc:Fallback>
                    <p:oleObj name="公式" r:id="rId17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8" y="1086"/>
                            <a:ext cx="176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09630" name="Oval 30"/>
            <p:cNvSpPr>
              <a:spLocks noChangeAspect="1" noChangeArrowheads="1"/>
            </p:cNvSpPr>
            <p:nvPr/>
          </p:nvSpPr>
          <p:spPr bwMode="auto">
            <a:xfrm>
              <a:off x="3762" y="176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31" name="Group 31"/>
          <p:cNvGrpSpPr>
            <a:grpSpLocks/>
          </p:cNvGrpSpPr>
          <p:nvPr/>
        </p:nvGrpSpPr>
        <p:grpSpPr bwMode="auto">
          <a:xfrm>
            <a:off x="5851525" y="3135313"/>
            <a:ext cx="2724150" cy="1128712"/>
            <a:chOff x="1350" y="1281"/>
            <a:chExt cx="1715" cy="711"/>
          </a:xfrm>
        </p:grpSpPr>
        <p:sp>
          <p:nvSpPr>
            <p:cNvPr id="409632" name="Rectangle 32"/>
            <p:cNvSpPr>
              <a:spLocks noChangeArrowheads="1"/>
            </p:cNvSpPr>
            <p:nvPr/>
          </p:nvSpPr>
          <p:spPr bwMode="auto">
            <a:xfrm rot="1302212">
              <a:off x="1350" y="1524"/>
              <a:ext cx="1474" cy="79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09633" name="Group 33"/>
            <p:cNvGrpSpPr>
              <a:grpSpLocks/>
            </p:cNvGrpSpPr>
            <p:nvPr/>
          </p:nvGrpSpPr>
          <p:grpSpPr bwMode="auto">
            <a:xfrm>
              <a:off x="2720" y="1608"/>
              <a:ext cx="345" cy="384"/>
              <a:chOff x="5304" y="1656"/>
              <a:chExt cx="345" cy="384"/>
            </a:xfrm>
          </p:grpSpPr>
          <p:sp>
            <p:nvSpPr>
              <p:cNvPr id="409634" name="Arc 34"/>
              <p:cNvSpPr>
                <a:spLocks/>
              </p:cNvSpPr>
              <p:nvPr/>
            </p:nvSpPr>
            <p:spPr bwMode="auto">
              <a:xfrm flipV="1">
                <a:off x="5304" y="1656"/>
                <a:ext cx="198" cy="38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542"/>
                  <a:gd name="T1" fmla="*/ 0 h 21600"/>
                  <a:gd name="T2" fmla="*/ 20542 w 20542"/>
                  <a:gd name="T3" fmla="*/ 14924 h 21600"/>
                  <a:gd name="T4" fmla="*/ 0 w 2054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542" h="21600" fill="none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</a:path>
                  <a:path w="20542" h="21600" stroke="0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09635" name="Object 35"/>
              <p:cNvGraphicFramePr>
                <a:graphicFrameLocks noChangeAspect="1"/>
              </p:cNvGraphicFramePr>
              <p:nvPr/>
            </p:nvGraphicFramePr>
            <p:xfrm>
              <a:off x="5487" y="1878"/>
              <a:ext cx="162" cy="1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17" name="公式" r:id="rId19" imgW="291960" imgH="253800" progId="Equation.3">
                      <p:embed/>
                    </p:oleObj>
                  </mc:Choice>
                  <mc:Fallback>
                    <p:oleObj name="公式" r:id="rId19" imgW="29196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7" y="1878"/>
                            <a:ext cx="162" cy="1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09636" name="Oval 36"/>
            <p:cNvSpPr>
              <a:spLocks noChangeAspect="1" noChangeArrowheads="1"/>
            </p:cNvSpPr>
            <p:nvPr/>
          </p:nvSpPr>
          <p:spPr bwMode="auto">
            <a:xfrm>
              <a:off x="1426" y="128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37" name="Group 37"/>
          <p:cNvGrpSpPr>
            <a:grpSpLocks/>
          </p:cNvGrpSpPr>
          <p:nvPr/>
        </p:nvGrpSpPr>
        <p:grpSpPr bwMode="auto">
          <a:xfrm>
            <a:off x="6705600" y="3603625"/>
            <a:ext cx="569913" cy="1071563"/>
            <a:chOff x="1888" y="1576"/>
            <a:chExt cx="359" cy="675"/>
          </a:xfrm>
        </p:grpSpPr>
        <p:graphicFrame>
          <p:nvGraphicFramePr>
            <p:cNvPr id="409638" name="Object 38"/>
            <p:cNvGraphicFramePr>
              <a:graphicFrameLocks noChangeAspect="1"/>
            </p:cNvGraphicFramePr>
            <p:nvPr/>
          </p:nvGraphicFramePr>
          <p:xfrm>
            <a:off x="1952" y="2064"/>
            <a:ext cx="295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8" name="公式" r:id="rId21" imgW="533160" imgH="368280" progId="Equation.3">
                    <p:embed/>
                  </p:oleObj>
                </mc:Choice>
                <mc:Fallback>
                  <p:oleObj name="公式" r:id="rId21" imgW="533160" imgH="368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2064"/>
                          <a:ext cx="295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639" name="Line 39"/>
            <p:cNvSpPr>
              <a:spLocks noChangeAspect="1" noChangeShapeType="1"/>
            </p:cNvSpPr>
            <p:nvPr/>
          </p:nvSpPr>
          <p:spPr bwMode="auto">
            <a:xfrm>
              <a:off x="2104" y="1576"/>
              <a:ext cx="0" cy="47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oval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9640" name="Object 40"/>
            <p:cNvGraphicFramePr>
              <a:graphicFrameLocks noChangeAspect="1"/>
            </p:cNvGraphicFramePr>
            <p:nvPr/>
          </p:nvGraphicFramePr>
          <p:xfrm>
            <a:off x="1888" y="1610"/>
            <a:ext cx="133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9" name="公式" r:id="rId23" imgW="266400" imgH="317160" progId="Equation.3">
                    <p:embed/>
                  </p:oleObj>
                </mc:Choice>
                <mc:Fallback>
                  <p:oleObj name="公式" r:id="rId23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610"/>
                          <a:ext cx="133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628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9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9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0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4" grpId="0"/>
      <p:bldP spid="409606" grpId="0"/>
      <p:bldP spid="409607" grpId="0"/>
      <p:bldP spid="409608" grpId="0"/>
      <p:bldP spid="409609" grpId="0"/>
      <p:bldP spid="409611" grpId="0" animBg="1"/>
      <p:bldP spid="409615" grpId="0"/>
      <p:bldP spid="409616" grpId="0"/>
      <p:bldP spid="4096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627" name="Object 3"/>
          <p:cNvGraphicFramePr>
            <a:graphicFrameLocks noChangeAspect="1"/>
          </p:cNvGraphicFramePr>
          <p:nvPr/>
        </p:nvGraphicFramePr>
        <p:xfrm>
          <a:off x="1616075" y="963613"/>
          <a:ext cx="25352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0" name="公式" r:id="rId3" imgW="2806560" imgH="723600" progId="Equation.3">
                  <p:embed/>
                </p:oleObj>
              </mc:Choice>
              <mc:Fallback>
                <p:oleObj name="公式" r:id="rId3" imgW="28065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963613"/>
                        <a:ext cx="2535238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8" name="Text Box 4"/>
          <p:cNvSpPr txBox="1">
            <a:spLocks noChangeArrowheads="1"/>
          </p:cNvSpPr>
          <p:nvPr/>
        </p:nvSpPr>
        <p:spPr bwMode="auto">
          <a:xfrm>
            <a:off x="1022350" y="1857375"/>
            <a:ext cx="19812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由此得</a:t>
            </a:r>
          </a:p>
        </p:txBody>
      </p:sp>
      <p:graphicFrame>
        <p:nvGraphicFramePr>
          <p:cNvPr id="410629" name="Object 5"/>
          <p:cNvGraphicFramePr>
            <a:graphicFrameLocks noChangeAspect="1"/>
          </p:cNvGraphicFramePr>
          <p:nvPr/>
        </p:nvGraphicFramePr>
        <p:xfrm>
          <a:off x="2352675" y="1735138"/>
          <a:ext cx="15414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1" name="公式" r:id="rId5" imgW="1714320" imgH="761760" progId="Equation.3">
                  <p:embed/>
                </p:oleObj>
              </mc:Choice>
              <mc:Fallback>
                <p:oleObj name="公式" r:id="rId5" imgW="171432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1735138"/>
                        <a:ext cx="1541463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0" name="Text Box 6"/>
          <p:cNvSpPr txBox="1">
            <a:spLocks noChangeArrowheads="1"/>
          </p:cNvSpPr>
          <p:nvPr/>
        </p:nvSpPr>
        <p:spPr bwMode="auto">
          <a:xfrm>
            <a:off x="1041400" y="2600325"/>
            <a:ext cx="32416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即当      时 </a:t>
            </a:r>
          </a:p>
        </p:txBody>
      </p:sp>
      <p:graphicFrame>
        <p:nvGraphicFramePr>
          <p:cNvPr id="410631" name="Object 7"/>
          <p:cNvGraphicFramePr>
            <a:graphicFrameLocks noChangeAspect="1"/>
          </p:cNvGraphicFramePr>
          <p:nvPr/>
        </p:nvGraphicFramePr>
        <p:xfrm>
          <a:off x="1871663" y="2533650"/>
          <a:ext cx="63658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2" name="公式" r:id="rId7" imgW="711000" imgH="723600" progId="Equation.3">
                  <p:embed/>
                </p:oleObj>
              </mc:Choice>
              <mc:Fallback>
                <p:oleObj name="公式" r:id="rId7" imgW="7110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2533650"/>
                        <a:ext cx="636587" cy="65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2" name="Object 8"/>
          <p:cNvGraphicFramePr>
            <a:graphicFrameLocks noChangeAspect="1"/>
          </p:cNvGraphicFramePr>
          <p:nvPr/>
        </p:nvGraphicFramePr>
        <p:xfrm>
          <a:off x="3379788" y="2506663"/>
          <a:ext cx="10160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3" name="公式" r:id="rId9" imgW="1130040" imgH="761760" progId="Equation.3">
                  <p:embed/>
                </p:oleObj>
              </mc:Choice>
              <mc:Fallback>
                <p:oleObj name="公式" r:id="rId9" imgW="113004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788" y="2506663"/>
                        <a:ext cx="1016000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3" name="Text Box 9"/>
          <p:cNvSpPr txBox="1">
            <a:spLocks noChangeArrowheads="1"/>
          </p:cNvSpPr>
          <p:nvPr/>
        </p:nvSpPr>
        <p:spPr bwMode="auto">
          <a:xfrm>
            <a:off x="395288" y="3213100"/>
            <a:ext cx="619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  <a:ea typeface="仿宋_GB2312" pitchFamily="49" charset="-122"/>
              </a:rPr>
              <a:t>(2) </a:t>
            </a:r>
            <a:r>
              <a:rPr lang="zh-CN" altLang="en-US" sz="2400" b="1">
                <a:latin typeface="Times New Roman" pitchFamily="18" charset="0"/>
                <a:ea typeface="仿宋_GB2312" pitchFamily="49" charset="-122"/>
              </a:rPr>
              <a:t>应用刚体绕定轴转动的动能定理求解 </a:t>
            </a:r>
          </a:p>
        </p:txBody>
      </p:sp>
      <p:sp>
        <p:nvSpPr>
          <p:cNvPr id="410634" name="Text Box 10"/>
          <p:cNvSpPr txBox="1">
            <a:spLocks noChangeArrowheads="1"/>
          </p:cNvSpPr>
          <p:nvPr/>
        </p:nvSpPr>
        <p:spPr bwMode="auto">
          <a:xfrm>
            <a:off x="755650" y="3789363"/>
            <a:ext cx="7872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只有重力矩在作功，根据动能定理，有</a:t>
            </a:r>
          </a:p>
        </p:txBody>
      </p:sp>
      <p:graphicFrame>
        <p:nvGraphicFramePr>
          <p:cNvPr id="410635" name="Object 11"/>
          <p:cNvGraphicFramePr>
            <a:graphicFrameLocks noChangeAspect="1"/>
          </p:cNvGraphicFramePr>
          <p:nvPr/>
        </p:nvGraphicFramePr>
        <p:xfrm>
          <a:off x="2339975" y="4268788"/>
          <a:ext cx="2160588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4" name="公式" r:id="rId11" imgW="990360" imgH="393480" progId="Equation.3">
                  <p:embed/>
                </p:oleObj>
              </mc:Choice>
              <mc:Fallback>
                <p:oleObj name="公式" r:id="rId11" imgW="990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268788"/>
                        <a:ext cx="2160588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6" name="Text Box 12"/>
          <p:cNvSpPr txBox="1">
            <a:spLocks noChangeArrowheads="1"/>
          </p:cNvSpPr>
          <p:nvPr/>
        </p:nvSpPr>
        <p:spPr bwMode="auto">
          <a:xfrm>
            <a:off x="996950" y="404813"/>
            <a:ext cx="43910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分离变量后两边积分，有</a:t>
            </a:r>
          </a:p>
        </p:txBody>
      </p:sp>
      <p:graphicFrame>
        <p:nvGraphicFramePr>
          <p:cNvPr id="410637" name="Object 13"/>
          <p:cNvGraphicFramePr>
            <a:graphicFrameLocks noChangeAspect="1"/>
          </p:cNvGraphicFramePr>
          <p:nvPr/>
        </p:nvGraphicFramePr>
        <p:xfrm>
          <a:off x="3203575" y="5013325"/>
          <a:ext cx="2252663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5" name="公式" r:id="rId13" imgW="2501640" imgH="723600" progId="Equation.3">
                  <p:embed/>
                </p:oleObj>
              </mc:Choice>
              <mc:Fallback>
                <p:oleObj name="公式" r:id="rId13" imgW="250164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013325"/>
                        <a:ext cx="2252663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8" name="Text Box 14"/>
          <p:cNvSpPr txBox="1">
            <a:spLocks noChangeArrowheads="1"/>
          </p:cNvSpPr>
          <p:nvPr/>
        </p:nvSpPr>
        <p:spPr bwMode="auto">
          <a:xfrm>
            <a:off x="1403350" y="5734050"/>
            <a:ext cx="19446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由此得</a:t>
            </a:r>
          </a:p>
        </p:txBody>
      </p:sp>
      <p:graphicFrame>
        <p:nvGraphicFramePr>
          <p:cNvPr id="410639" name="Object 15"/>
          <p:cNvGraphicFramePr>
            <a:graphicFrameLocks noChangeAspect="1"/>
          </p:cNvGraphicFramePr>
          <p:nvPr/>
        </p:nvGraphicFramePr>
        <p:xfrm>
          <a:off x="3492500" y="5734050"/>
          <a:ext cx="15430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6" name="公式" r:id="rId15" imgW="1714320" imgH="761760" progId="Equation.3">
                  <p:embed/>
                </p:oleObj>
              </mc:Choice>
              <mc:Fallback>
                <p:oleObj name="公式" r:id="rId15" imgW="171432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734050"/>
                        <a:ext cx="15430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60" name="Object 36"/>
          <p:cNvGraphicFramePr>
            <a:graphicFrameLocks noChangeAspect="1"/>
          </p:cNvGraphicFramePr>
          <p:nvPr/>
        </p:nvGraphicFramePr>
        <p:xfrm>
          <a:off x="4687888" y="4370388"/>
          <a:ext cx="12779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7" name="公式" r:id="rId17" imgW="1422360" imgH="723600" progId="Equation.3">
                  <p:embed/>
                </p:oleObj>
              </mc:Choice>
              <mc:Fallback>
                <p:oleObj name="公式" r:id="rId17" imgW="14223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4370388"/>
                        <a:ext cx="12779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62" name="Rectangle 38"/>
          <p:cNvSpPr>
            <a:spLocks noChangeArrowheads="1"/>
          </p:cNvSpPr>
          <p:nvPr/>
        </p:nvSpPr>
        <p:spPr bwMode="auto">
          <a:xfrm>
            <a:off x="6084888" y="692150"/>
            <a:ext cx="2665412" cy="1674813"/>
          </a:xfrm>
          <a:prstGeom prst="rect">
            <a:avLst/>
          </a:prstGeom>
          <a:solidFill>
            <a:srgbClr val="CC9900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lIns="91432" tIns="45715" rIns="91432" bIns="45715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400">
                <a:solidFill>
                  <a:srgbClr val="CC99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555"/>
                    </a:outerShdw>
                  </a:cont>
                  <a:cont type="tree" name="">
                    <a:effect ref="fillLine"/>
                    <a:outerShdw dist="38100" dir="2700000" algn="tl">
                      <a:srgbClr val="7A5B00"/>
                    </a:outerShdw>
                  </a:cont>
                  <a:effect ref="fillLine"/>
                </a:effectDag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pSp>
        <p:nvGrpSpPr>
          <p:cNvPr id="410663" name="Group 39"/>
          <p:cNvGrpSpPr>
            <a:grpSpLocks/>
          </p:cNvGrpSpPr>
          <p:nvPr/>
        </p:nvGrpSpPr>
        <p:grpSpPr bwMode="auto">
          <a:xfrm>
            <a:off x="7183438" y="1339850"/>
            <a:ext cx="398462" cy="227013"/>
            <a:chOff x="1870" y="1319"/>
            <a:chExt cx="298" cy="193"/>
          </a:xfrm>
        </p:grpSpPr>
        <p:graphicFrame>
          <p:nvGraphicFramePr>
            <p:cNvPr id="410664" name="Object 40"/>
            <p:cNvGraphicFramePr>
              <a:graphicFrameLocks noChangeAspect="1"/>
            </p:cNvGraphicFramePr>
            <p:nvPr/>
          </p:nvGraphicFramePr>
          <p:xfrm>
            <a:off x="2046" y="1346"/>
            <a:ext cx="122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78" name="公式" r:id="rId19" imgW="241200" imgH="330120" progId="Equation.3">
                    <p:embed/>
                  </p:oleObj>
                </mc:Choice>
                <mc:Fallback>
                  <p:oleObj name="公式" r:id="rId19" imgW="2412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6" y="1346"/>
                          <a:ext cx="122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665" name="Arc 41"/>
            <p:cNvSpPr>
              <a:spLocks noChangeAspect="1"/>
            </p:cNvSpPr>
            <p:nvPr/>
          </p:nvSpPr>
          <p:spPr bwMode="auto">
            <a:xfrm rot="18346810" flipV="1">
              <a:off x="1843" y="1346"/>
              <a:ext cx="174" cy="11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968"/>
                <a:gd name="T1" fmla="*/ 0 h 21600"/>
                <a:gd name="T2" fmla="*/ 17968 w 17968"/>
                <a:gd name="T3" fmla="*/ 9612 h 21600"/>
                <a:gd name="T4" fmla="*/ 0 w 1796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68" h="21600" fill="none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</a:path>
                <a:path w="17968" h="21600" stroke="0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0666" name="Group 42"/>
          <p:cNvGrpSpPr>
            <a:grpSpLocks/>
          </p:cNvGrpSpPr>
          <p:nvPr/>
        </p:nvGrpSpPr>
        <p:grpSpPr bwMode="auto">
          <a:xfrm>
            <a:off x="6386513" y="903288"/>
            <a:ext cx="2209800" cy="396875"/>
            <a:chOff x="3704" y="1523"/>
            <a:chExt cx="1650" cy="340"/>
          </a:xfrm>
        </p:grpSpPr>
        <p:grpSp>
          <p:nvGrpSpPr>
            <p:cNvPr id="410667" name="Group 43"/>
            <p:cNvGrpSpPr>
              <a:grpSpLocks/>
            </p:cNvGrpSpPr>
            <p:nvPr/>
          </p:nvGrpSpPr>
          <p:grpSpPr bwMode="auto">
            <a:xfrm>
              <a:off x="3704" y="1523"/>
              <a:ext cx="1650" cy="340"/>
              <a:chOff x="1368" y="1043"/>
              <a:chExt cx="1650" cy="340"/>
            </a:xfrm>
          </p:grpSpPr>
          <p:sp>
            <p:nvSpPr>
              <p:cNvPr id="410668" name="Oval 44"/>
              <p:cNvSpPr>
                <a:spLocks noChangeAspect="1" noChangeArrowheads="1"/>
              </p:cNvSpPr>
              <p:nvPr/>
            </p:nvSpPr>
            <p:spPr bwMode="auto">
              <a:xfrm>
                <a:off x="1418" y="1281"/>
                <a:ext cx="60" cy="6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669" name="Rectangle 45"/>
              <p:cNvSpPr>
                <a:spLocks noChangeArrowheads="1"/>
              </p:cNvSpPr>
              <p:nvPr/>
            </p:nvSpPr>
            <p:spPr bwMode="auto">
              <a:xfrm>
                <a:off x="1396" y="1269"/>
                <a:ext cx="1474" cy="79"/>
              </a:xfrm>
              <a:prstGeom prst="rect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FF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0670" name="Object 46"/>
              <p:cNvGraphicFramePr>
                <a:graphicFrameLocks noChangeAspect="1"/>
              </p:cNvGraphicFramePr>
              <p:nvPr/>
            </p:nvGraphicFramePr>
            <p:xfrm>
              <a:off x="2934" y="1209"/>
              <a:ext cx="84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79" name="公式" r:id="rId21" imgW="152280" imgH="342720" progId="Equation.3">
                      <p:embed/>
                    </p:oleObj>
                  </mc:Choice>
                  <mc:Fallback>
                    <p:oleObj name="公式" r:id="rId21" imgW="152280" imgH="342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4" y="1209"/>
                            <a:ext cx="84" cy="1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671" name="Object 47"/>
              <p:cNvGraphicFramePr>
                <a:graphicFrameLocks noChangeAspect="1"/>
              </p:cNvGraphicFramePr>
              <p:nvPr/>
            </p:nvGraphicFramePr>
            <p:xfrm>
              <a:off x="1368" y="1043"/>
              <a:ext cx="15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80" name="公式" r:id="rId23" imgW="304560" imgH="330120" progId="Equation.3">
                      <p:embed/>
                    </p:oleObj>
                  </mc:Choice>
                  <mc:Fallback>
                    <p:oleObj name="公式" r:id="rId23" imgW="30456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8" y="1043"/>
                            <a:ext cx="15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672" name="Object 48"/>
              <p:cNvGraphicFramePr>
                <a:graphicFrameLocks noChangeAspect="1"/>
              </p:cNvGraphicFramePr>
              <p:nvPr/>
            </p:nvGraphicFramePr>
            <p:xfrm>
              <a:off x="2208" y="1086"/>
              <a:ext cx="176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81" name="公式" r:id="rId25" imgW="317160" imgH="241200" progId="Equation.3">
                      <p:embed/>
                    </p:oleObj>
                  </mc:Choice>
                  <mc:Fallback>
                    <p:oleObj name="公式" r:id="rId25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8" y="1086"/>
                            <a:ext cx="176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673" name="Oval 49"/>
            <p:cNvSpPr>
              <a:spLocks noChangeAspect="1" noChangeArrowheads="1"/>
            </p:cNvSpPr>
            <p:nvPr/>
          </p:nvSpPr>
          <p:spPr bwMode="auto">
            <a:xfrm>
              <a:off x="3762" y="176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0674" name="Group 50"/>
          <p:cNvGrpSpPr>
            <a:grpSpLocks/>
          </p:cNvGrpSpPr>
          <p:nvPr/>
        </p:nvGrpSpPr>
        <p:grpSpPr bwMode="auto">
          <a:xfrm>
            <a:off x="6357938" y="1281113"/>
            <a:ext cx="2298700" cy="830262"/>
            <a:chOff x="1350" y="1281"/>
            <a:chExt cx="1715" cy="711"/>
          </a:xfrm>
        </p:grpSpPr>
        <p:sp>
          <p:nvSpPr>
            <p:cNvPr id="410675" name="Rectangle 51"/>
            <p:cNvSpPr>
              <a:spLocks noChangeArrowheads="1"/>
            </p:cNvSpPr>
            <p:nvPr/>
          </p:nvSpPr>
          <p:spPr bwMode="auto">
            <a:xfrm rot="1302212">
              <a:off x="1350" y="1524"/>
              <a:ext cx="1474" cy="79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0676" name="Group 52"/>
            <p:cNvGrpSpPr>
              <a:grpSpLocks/>
            </p:cNvGrpSpPr>
            <p:nvPr/>
          </p:nvGrpSpPr>
          <p:grpSpPr bwMode="auto">
            <a:xfrm>
              <a:off x="2720" y="1608"/>
              <a:ext cx="345" cy="384"/>
              <a:chOff x="5304" y="1656"/>
              <a:chExt cx="345" cy="384"/>
            </a:xfrm>
          </p:grpSpPr>
          <p:sp>
            <p:nvSpPr>
              <p:cNvPr id="410677" name="Arc 53"/>
              <p:cNvSpPr>
                <a:spLocks/>
              </p:cNvSpPr>
              <p:nvPr/>
            </p:nvSpPr>
            <p:spPr bwMode="auto">
              <a:xfrm flipV="1">
                <a:off x="5304" y="1656"/>
                <a:ext cx="198" cy="38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542"/>
                  <a:gd name="T1" fmla="*/ 0 h 21600"/>
                  <a:gd name="T2" fmla="*/ 20542 w 20542"/>
                  <a:gd name="T3" fmla="*/ 14924 h 21600"/>
                  <a:gd name="T4" fmla="*/ 0 w 2054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542" h="21600" fill="none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</a:path>
                  <a:path w="20542" h="21600" stroke="0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0678" name="Object 54"/>
              <p:cNvGraphicFramePr>
                <a:graphicFrameLocks noChangeAspect="1"/>
              </p:cNvGraphicFramePr>
              <p:nvPr/>
            </p:nvGraphicFramePr>
            <p:xfrm>
              <a:off x="5487" y="1878"/>
              <a:ext cx="162" cy="1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82" name="公式" r:id="rId27" imgW="291960" imgH="253800" progId="Equation.3">
                      <p:embed/>
                    </p:oleObj>
                  </mc:Choice>
                  <mc:Fallback>
                    <p:oleObj name="公式" r:id="rId27" imgW="29196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7" y="1878"/>
                            <a:ext cx="162" cy="1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679" name="Oval 55"/>
            <p:cNvSpPr>
              <a:spLocks noChangeAspect="1" noChangeArrowheads="1"/>
            </p:cNvSpPr>
            <p:nvPr/>
          </p:nvSpPr>
          <p:spPr bwMode="auto">
            <a:xfrm>
              <a:off x="1426" y="128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0680" name="Group 56"/>
          <p:cNvGrpSpPr>
            <a:grpSpLocks/>
          </p:cNvGrpSpPr>
          <p:nvPr/>
        </p:nvGrpSpPr>
        <p:grpSpPr bwMode="auto">
          <a:xfrm>
            <a:off x="7212013" y="1749425"/>
            <a:ext cx="481012" cy="788988"/>
            <a:chOff x="1888" y="1576"/>
            <a:chExt cx="359" cy="675"/>
          </a:xfrm>
        </p:grpSpPr>
        <p:graphicFrame>
          <p:nvGraphicFramePr>
            <p:cNvPr id="410681" name="Object 57"/>
            <p:cNvGraphicFramePr>
              <a:graphicFrameLocks noChangeAspect="1"/>
            </p:cNvGraphicFramePr>
            <p:nvPr/>
          </p:nvGraphicFramePr>
          <p:xfrm>
            <a:off x="1952" y="2064"/>
            <a:ext cx="295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83" name="公式" r:id="rId29" imgW="533160" imgH="368280" progId="Equation.3">
                    <p:embed/>
                  </p:oleObj>
                </mc:Choice>
                <mc:Fallback>
                  <p:oleObj name="公式" r:id="rId29" imgW="533160" imgH="368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2064"/>
                          <a:ext cx="295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682" name="Line 58"/>
            <p:cNvSpPr>
              <a:spLocks noChangeAspect="1" noChangeShapeType="1"/>
            </p:cNvSpPr>
            <p:nvPr/>
          </p:nvSpPr>
          <p:spPr bwMode="auto">
            <a:xfrm>
              <a:off x="2104" y="1576"/>
              <a:ext cx="0" cy="47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oval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683" name="Object 59"/>
            <p:cNvGraphicFramePr>
              <a:graphicFrameLocks noChangeAspect="1"/>
            </p:cNvGraphicFramePr>
            <p:nvPr/>
          </p:nvGraphicFramePr>
          <p:xfrm>
            <a:off x="1888" y="1610"/>
            <a:ext cx="133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84" name="公式" r:id="rId31" imgW="266400" imgH="317160" progId="Equation.3">
                    <p:embed/>
                  </p:oleObj>
                </mc:Choice>
                <mc:Fallback>
                  <p:oleObj name="公式" r:id="rId31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610"/>
                          <a:ext cx="133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3044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0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0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1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1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8" grpId="0"/>
      <p:bldP spid="410630" grpId="0"/>
      <p:bldP spid="410633" grpId="0"/>
      <p:bldP spid="410634" grpId="0"/>
      <p:bldP spid="410636" grpId="0"/>
      <p:bldP spid="410638" grpId="0"/>
      <p:bldP spid="4106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Text Box 2"/>
          <p:cNvSpPr txBox="1">
            <a:spLocks noChangeArrowheads="1"/>
          </p:cNvSpPr>
          <p:nvPr/>
        </p:nvSpPr>
        <p:spPr bwMode="auto">
          <a:xfrm>
            <a:off x="595313" y="725488"/>
            <a:ext cx="504031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 sz="2400" b="1">
                <a:latin typeface="Times New Roman" pitchFamily="18" charset="0"/>
                <a:ea typeface="仿宋_GB2312" pitchFamily="49" charset="-122"/>
              </a:rPr>
              <a:t>(3) </a:t>
            </a:r>
            <a:r>
              <a:rPr lang="zh-CN" altLang="en-US" sz="2400" b="1">
                <a:latin typeface="Times New Roman" pitchFamily="18" charset="0"/>
                <a:ea typeface="仿宋_GB2312" pitchFamily="49" charset="-122"/>
              </a:rPr>
              <a:t>应用系统机械能守恒定律求解 </a:t>
            </a:r>
          </a:p>
        </p:txBody>
      </p:sp>
      <p:sp>
        <p:nvSpPr>
          <p:cNvPr id="411651" name="Text Box 3"/>
          <p:cNvSpPr txBox="1">
            <a:spLocks noChangeArrowheads="1"/>
          </p:cNvSpPr>
          <p:nvPr/>
        </p:nvSpPr>
        <p:spPr bwMode="auto">
          <a:xfrm>
            <a:off x="1030288" y="1247775"/>
            <a:ext cx="79581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摩擦力不计，只有重力作功，故系统机械能守恒。</a:t>
            </a:r>
          </a:p>
        </p:txBody>
      </p:sp>
      <p:graphicFrame>
        <p:nvGraphicFramePr>
          <p:cNvPr id="411652" name="Object 4"/>
          <p:cNvGraphicFramePr>
            <a:graphicFrameLocks noChangeAspect="1"/>
          </p:cNvGraphicFramePr>
          <p:nvPr/>
        </p:nvGraphicFramePr>
        <p:xfrm>
          <a:off x="2549525" y="2508250"/>
          <a:ext cx="26781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" name="公式" r:id="rId3" imgW="2679480" imgH="723600" progId="Equation.3">
                  <p:embed/>
                </p:oleObj>
              </mc:Choice>
              <mc:Fallback>
                <p:oleObj name="公式" r:id="rId3" imgW="267948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2508250"/>
                        <a:ext cx="2678113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74" name="Text Box 26"/>
          <p:cNvSpPr txBox="1">
            <a:spLocks noChangeArrowheads="1"/>
          </p:cNvSpPr>
          <p:nvPr/>
        </p:nvSpPr>
        <p:spPr bwMode="auto">
          <a:xfrm>
            <a:off x="1036638" y="1798638"/>
            <a:ext cx="67183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取细杆的水平位置为重力势能零点</a:t>
            </a:r>
          </a:p>
        </p:txBody>
      </p:sp>
      <p:sp>
        <p:nvSpPr>
          <p:cNvPr id="411675" name="Text Box 27"/>
          <p:cNvSpPr txBox="1">
            <a:spLocks noChangeArrowheads="1"/>
          </p:cNvSpPr>
          <p:nvPr/>
        </p:nvSpPr>
        <p:spPr bwMode="auto">
          <a:xfrm>
            <a:off x="1114425" y="2581275"/>
            <a:ext cx="27400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则有</a:t>
            </a:r>
          </a:p>
        </p:txBody>
      </p:sp>
      <p:sp>
        <p:nvSpPr>
          <p:cNvPr id="411676" name="Text Box 28"/>
          <p:cNvSpPr txBox="1">
            <a:spLocks noChangeArrowheads="1"/>
          </p:cNvSpPr>
          <p:nvPr/>
        </p:nvSpPr>
        <p:spPr bwMode="auto">
          <a:xfrm>
            <a:off x="1114425" y="3756025"/>
            <a:ext cx="348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由此解得</a:t>
            </a:r>
          </a:p>
        </p:txBody>
      </p:sp>
      <p:graphicFrame>
        <p:nvGraphicFramePr>
          <p:cNvPr id="411677" name="Object 29"/>
          <p:cNvGraphicFramePr>
            <a:graphicFrameLocks noChangeAspect="1"/>
          </p:cNvGraphicFramePr>
          <p:nvPr/>
        </p:nvGraphicFramePr>
        <p:xfrm>
          <a:off x="3160713" y="3625850"/>
          <a:ext cx="17367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7" name="公式" r:id="rId5" imgW="1739880" imgH="761760" progId="Equation.3">
                  <p:embed/>
                </p:oleObj>
              </mc:Choice>
              <mc:Fallback>
                <p:oleObj name="公式" r:id="rId5" imgW="17398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3625850"/>
                        <a:ext cx="1736725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78" name="Text Box 30"/>
          <p:cNvSpPr txBox="1">
            <a:spLocks noChangeArrowheads="1"/>
          </p:cNvSpPr>
          <p:nvPr/>
        </p:nvSpPr>
        <p:spPr bwMode="auto">
          <a:xfrm>
            <a:off x="1114425" y="4843463"/>
            <a:ext cx="324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即当     时 </a:t>
            </a:r>
          </a:p>
        </p:txBody>
      </p:sp>
      <p:graphicFrame>
        <p:nvGraphicFramePr>
          <p:cNvPr id="411679" name="Object 31"/>
          <p:cNvGraphicFramePr>
            <a:graphicFrameLocks noChangeAspect="1"/>
          </p:cNvGraphicFramePr>
          <p:nvPr/>
        </p:nvGraphicFramePr>
        <p:xfrm>
          <a:off x="1851025" y="4778375"/>
          <a:ext cx="6397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8" name="公式" r:id="rId7" imgW="711000" imgH="723600" progId="Equation.3">
                  <p:embed/>
                </p:oleObj>
              </mc:Choice>
              <mc:Fallback>
                <p:oleObj name="公式" r:id="rId7" imgW="7110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4778375"/>
                        <a:ext cx="6397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80" name="Object 32"/>
          <p:cNvGraphicFramePr>
            <a:graphicFrameLocks noChangeAspect="1"/>
          </p:cNvGraphicFramePr>
          <p:nvPr/>
        </p:nvGraphicFramePr>
        <p:xfrm>
          <a:off x="3224213" y="4679950"/>
          <a:ext cx="11318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9" name="公式" r:id="rId9" imgW="1130040" imgH="761760" progId="Equation.3">
                  <p:embed/>
                </p:oleObj>
              </mc:Choice>
              <mc:Fallback>
                <p:oleObj name="公式" r:id="rId9" imgW="113004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4213" y="4679950"/>
                        <a:ext cx="1131887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681" name="Rectangle 33"/>
          <p:cNvSpPr>
            <a:spLocks noChangeArrowheads="1"/>
          </p:cNvSpPr>
          <p:nvPr/>
        </p:nvSpPr>
        <p:spPr bwMode="auto">
          <a:xfrm>
            <a:off x="6200775" y="2347913"/>
            <a:ext cx="2547938" cy="1800225"/>
          </a:xfrm>
          <a:prstGeom prst="rect">
            <a:avLst/>
          </a:prstGeom>
          <a:solidFill>
            <a:srgbClr val="CC9900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lIns="91432" tIns="45715" rIns="91432" bIns="45715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endParaRPr lang="zh-CN" altLang="en-GB" sz="2400">
              <a:solidFill>
                <a:srgbClr val="CC9900"/>
              </a:solidFill>
              <a:effectDag name="">
                <a:cont type="tree" name="">
                  <a:effect ref="fillLine"/>
                  <a:outerShdw dist="38100" dir="13500000" algn="br">
                    <a:srgbClr val="FFD555"/>
                  </a:outerShdw>
                </a:cont>
                <a:cont type="tree" name="">
                  <a:effect ref="fillLine"/>
                  <a:outerShdw dist="38100" dir="2700000" algn="tl">
                    <a:srgbClr val="7A5B00"/>
                  </a:outerShdw>
                </a:cont>
                <a:effect ref="fillLine"/>
              </a:effectDag>
              <a:latin typeface="楷体_GB2312" pitchFamily="49" charset="-122"/>
              <a:ea typeface="楷体_GB2312" pitchFamily="49" charset="-122"/>
            </a:endParaRPr>
          </a:p>
          <a:p>
            <a:pPr algn="ctr"/>
            <a:r>
              <a:rPr lang="en-US" altLang="zh-CN" sz="2400">
                <a:solidFill>
                  <a:srgbClr val="CC99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D555"/>
                    </a:outerShdw>
                  </a:cont>
                  <a:cont type="tree" name="">
                    <a:effect ref="fillLine"/>
                    <a:outerShdw dist="38100" dir="2700000" algn="tl">
                      <a:srgbClr val="7A5B00"/>
                    </a:outerShdw>
                  </a:cont>
                  <a:effect ref="fillLine"/>
                </a:effectDag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pSp>
        <p:nvGrpSpPr>
          <p:cNvPr id="411682" name="Group 34"/>
          <p:cNvGrpSpPr>
            <a:grpSpLocks/>
          </p:cNvGrpSpPr>
          <p:nvPr/>
        </p:nvGrpSpPr>
        <p:grpSpPr bwMode="auto">
          <a:xfrm>
            <a:off x="7299325" y="2995613"/>
            <a:ext cx="381000" cy="242887"/>
            <a:chOff x="1870" y="1319"/>
            <a:chExt cx="298" cy="193"/>
          </a:xfrm>
        </p:grpSpPr>
        <p:graphicFrame>
          <p:nvGraphicFramePr>
            <p:cNvPr id="411683" name="Object 35"/>
            <p:cNvGraphicFramePr>
              <a:graphicFrameLocks noChangeAspect="1"/>
            </p:cNvGraphicFramePr>
            <p:nvPr/>
          </p:nvGraphicFramePr>
          <p:xfrm>
            <a:off x="2046" y="1346"/>
            <a:ext cx="122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0" name="公式" r:id="rId11" imgW="241200" imgH="330120" progId="Equation.3">
                    <p:embed/>
                  </p:oleObj>
                </mc:Choice>
                <mc:Fallback>
                  <p:oleObj name="公式" r:id="rId11" imgW="241200" imgH="330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6" y="1346"/>
                          <a:ext cx="122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684" name="Arc 36"/>
            <p:cNvSpPr>
              <a:spLocks noChangeAspect="1"/>
            </p:cNvSpPr>
            <p:nvPr/>
          </p:nvSpPr>
          <p:spPr bwMode="auto">
            <a:xfrm rot="18346810" flipV="1">
              <a:off x="1843" y="1346"/>
              <a:ext cx="174" cy="119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7968"/>
                <a:gd name="T1" fmla="*/ 0 h 21600"/>
                <a:gd name="T2" fmla="*/ 17968 w 17968"/>
                <a:gd name="T3" fmla="*/ 9612 h 21600"/>
                <a:gd name="T4" fmla="*/ 0 w 1796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68" h="21600" fill="none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</a:path>
                <a:path w="17968" h="21600" stroke="0" extrusionOk="0">
                  <a:moveTo>
                    <a:pt x="0" y="0"/>
                  </a:moveTo>
                  <a:cubicBezTo>
                    <a:pt x="7219" y="0"/>
                    <a:pt x="13961" y="3606"/>
                    <a:pt x="17967" y="96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66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1685" name="Group 37"/>
          <p:cNvGrpSpPr>
            <a:grpSpLocks/>
          </p:cNvGrpSpPr>
          <p:nvPr/>
        </p:nvGrpSpPr>
        <p:grpSpPr bwMode="auto">
          <a:xfrm>
            <a:off x="6502400" y="2559050"/>
            <a:ext cx="2112963" cy="427038"/>
            <a:chOff x="3704" y="1523"/>
            <a:chExt cx="1650" cy="340"/>
          </a:xfrm>
        </p:grpSpPr>
        <p:grpSp>
          <p:nvGrpSpPr>
            <p:cNvPr id="411686" name="Group 38"/>
            <p:cNvGrpSpPr>
              <a:grpSpLocks/>
            </p:cNvGrpSpPr>
            <p:nvPr/>
          </p:nvGrpSpPr>
          <p:grpSpPr bwMode="auto">
            <a:xfrm>
              <a:off x="3704" y="1523"/>
              <a:ext cx="1650" cy="340"/>
              <a:chOff x="1368" y="1043"/>
              <a:chExt cx="1650" cy="340"/>
            </a:xfrm>
          </p:grpSpPr>
          <p:sp>
            <p:nvSpPr>
              <p:cNvPr id="411687" name="Oval 39"/>
              <p:cNvSpPr>
                <a:spLocks noChangeAspect="1" noChangeArrowheads="1"/>
              </p:cNvSpPr>
              <p:nvPr/>
            </p:nvSpPr>
            <p:spPr bwMode="auto">
              <a:xfrm>
                <a:off x="1418" y="1281"/>
                <a:ext cx="60" cy="6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688" name="Rectangle 40"/>
              <p:cNvSpPr>
                <a:spLocks noChangeArrowheads="1"/>
              </p:cNvSpPr>
              <p:nvPr/>
            </p:nvSpPr>
            <p:spPr bwMode="auto">
              <a:xfrm>
                <a:off x="1396" y="1269"/>
                <a:ext cx="1474" cy="79"/>
              </a:xfrm>
              <a:prstGeom prst="rect">
                <a:avLst/>
              </a:prstGeom>
              <a:gradFill rotWithShape="1">
                <a:gsLst>
                  <a:gs pos="0">
                    <a:srgbClr val="00FFFF"/>
                  </a:gs>
                  <a:gs pos="100000">
                    <a:srgbClr val="00FF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1689" name="Object 41"/>
              <p:cNvGraphicFramePr>
                <a:graphicFrameLocks noChangeAspect="1"/>
              </p:cNvGraphicFramePr>
              <p:nvPr/>
            </p:nvGraphicFramePr>
            <p:xfrm>
              <a:off x="2934" y="1209"/>
              <a:ext cx="84" cy="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651" name="公式" r:id="rId13" imgW="152280" imgH="342720" progId="Equation.3">
                      <p:embed/>
                    </p:oleObj>
                  </mc:Choice>
                  <mc:Fallback>
                    <p:oleObj name="公式" r:id="rId13" imgW="152280" imgH="342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34" y="1209"/>
                            <a:ext cx="84" cy="1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690" name="Object 42"/>
              <p:cNvGraphicFramePr>
                <a:graphicFrameLocks noChangeAspect="1"/>
              </p:cNvGraphicFramePr>
              <p:nvPr/>
            </p:nvGraphicFramePr>
            <p:xfrm>
              <a:off x="1368" y="1043"/>
              <a:ext cx="152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652" name="公式" r:id="rId15" imgW="304560" imgH="330120" progId="Equation.3">
                      <p:embed/>
                    </p:oleObj>
                  </mc:Choice>
                  <mc:Fallback>
                    <p:oleObj name="公式" r:id="rId15" imgW="304560" imgH="3301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8" y="1043"/>
                            <a:ext cx="152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691" name="Object 43"/>
              <p:cNvGraphicFramePr>
                <a:graphicFrameLocks noChangeAspect="1"/>
              </p:cNvGraphicFramePr>
              <p:nvPr/>
            </p:nvGraphicFramePr>
            <p:xfrm>
              <a:off x="2208" y="1086"/>
              <a:ext cx="176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653" name="公式" r:id="rId17" imgW="317160" imgH="241200" progId="Equation.3">
                      <p:embed/>
                    </p:oleObj>
                  </mc:Choice>
                  <mc:Fallback>
                    <p:oleObj name="公式" r:id="rId17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8" y="1086"/>
                            <a:ext cx="176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00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1692" name="Oval 44"/>
            <p:cNvSpPr>
              <a:spLocks noChangeAspect="1" noChangeArrowheads="1"/>
            </p:cNvSpPr>
            <p:nvPr/>
          </p:nvSpPr>
          <p:spPr bwMode="auto">
            <a:xfrm>
              <a:off x="3762" y="176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1693" name="Group 45"/>
          <p:cNvGrpSpPr>
            <a:grpSpLocks/>
          </p:cNvGrpSpPr>
          <p:nvPr/>
        </p:nvGrpSpPr>
        <p:grpSpPr bwMode="auto">
          <a:xfrm>
            <a:off x="6443663" y="2924175"/>
            <a:ext cx="2197100" cy="892175"/>
            <a:chOff x="1350" y="1281"/>
            <a:chExt cx="1715" cy="711"/>
          </a:xfrm>
        </p:grpSpPr>
        <p:sp>
          <p:nvSpPr>
            <p:cNvPr id="411694" name="Rectangle 46"/>
            <p:cNvSpPr>
              <a:spLocks noChangeArrowheads="1"/>
            </p:cNvSpPr>
            <p:nvPr/>
          </p:nvSpPr>
          <p:spPr bwMode="auto">
            <a:xfrm rot="1302212">
              <a:off x="1350" y="1524"/>
              <a:ext cx="1474" cy="79"/>
            </a:xfrm>
            <a:prstGeom prst="rec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1695" name="Group 47"/>
            <p:cNvGrpSpPr>
              <a:grpSpLocks/>
            </p:cNvGrpSpPr>
            <p:nvPr/>
          </p:nvGrpSpPr>
          <p:grpSpPr bwMode="auto">
            <a:xfrm>
              <a:off x="2720" y="1608"/>
              <a:ext cx="345" cy="384"/>
              <a:chOff x="5304" y="1656"/>
              <a:chExt cx="345" cy="384"/>
            </a:xfrm>
          </p:grpSpPr>
          <p:sp>
            <p:nvSpPr>
              <p:cNvPr id="411696" name="Arc 48"/>
              <p:cNvSpPr>
                <a:spLocks/>
              </p:cNvSpPr>
              <p:nvPr/>
            </p:nvSpPr>
            <p:spPr bwMode="auto">
              <a:xfrm flipV="1">
                <a:off x="5304" y="1656"/>
                <a:ext cx="198" cy="384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0542"/>
                  <a:gd name="T1" fmla="*/ 0 h 21600"/>
                  <a:gd name="T2" fmla="*/ 20542 w 20542"/>
                  <a:gd name="T3" fmla="*/ 14924 h 21600"/>
                  <a:gd name="T4" fmla="*/ 0 w 2054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542" h="21600" fill="none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</a:path>
                  <a:path w="20542" h="21600" stroke="0" extrusionOk="0">
                    <a:moveTo>
                      <a:pt x="0" y="0"/>
                    </a:moveTo>
                    <a:cubicBezTo>
                      <a:pt x="9357" y="0"/>
                      <a:pt x="17650" y="6024"/>
                      <a:pt x="20542" y="14923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1697" name="Object 49"/>
              <p:cNvGraphicFramePr>
                <a:graphicFrameLocks noChangeAspect="1"/>
              </p:cNvGraphicFramePr>
              <p:nvPr/>
            </p:nvGraphicFramePr>
            <p:xfrm>
              <a:off x="5487" y="1878"/>
              <a:ext cx="162" cy="1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654" name="公式" r:id="rId19" imgW="291960" imgH="253800" progId="Equation.3">
                      <p:embed/>
                    </p:oleObj>
                  </mc:Choice>
                  <mc:Fallback>
                    <p:oleObj name="公式" r:id="rId19" imgW="29196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7" y="1878"/>
                            <a:ext cx="162" cy="1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1698" name="Oval 50"/>
            <p:cNvSpPr>
              <a:spLocks noChangeAspect="1" noChangeArrowheads="1"/>
            </p:cNvSpPr>
            <p:nvPr/>
          </p:nvSpPr>
          <p:spPr bwMode="auto">
            <a:xfrm>
              <a:off x="1426" y="1281"/>
              <a:ext cx="60" cy="6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1699" name="Group 51"/>
          <p:cNvGrpSpPr>
            <a:grpSpLocks/>
          </p:cNvGrpSpPr>
          <p:nvPr/>
        </p:nvGrpSpPr>
        <p:grpSpPr bwMode="auto">
          <a:xfrm>
            <a:off x="7327900" y="3405188"/>
            <a:ext cx="460375" cy="847725"/>
            <a:chOff x="1888" y="1576"/>
            <a:chExt cx="359" cy="675"/>
          </a:xfrm>
        </p:grpSpPr>
        <p:graphicFrame>
          <p:nvGraphicFramePr>
            <p:cNvPr id="411700" name="Object 52"/>
            <p:cNvGraphicFramePr>
              <a:graphicFrameLocks noChangeAspect="1"/>
            </p:cNvGraphicFramePr>
            <p:nvPr/>
          </p:nvGraphicFramePr>
          <p:xfrm>
            <a:off x="1952" y="2064"/>
            <a:ext cx="295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5" name="公式" r:id="rId21" imgW="533160" imgH="368280" progId="Equation.3">
                    <p:embed/>
                  </p:oleObj>
                </mc:Choice>
                <mc:Fallback>
                  <p:oleObj name="公式" r:id="rId21" imgW="533160" imgH="368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2064"/>
                          <a:ext cx="295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701" name="Line 53"/>
            <p:cNvSpPr>
              <a:spLocks noChangeAspect="1" noChangeShapeType="1"/>
            </p:cNvSpPr>
            <p:nvPr/>
          </p:nvSpPr>
          <p:spPr bwMode="auto">
            <a:xfrm>
              <a:off x="2104" y="1576"/>
              <a:ext cx="0" cy="474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oval" w="sm" len="sm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1702" name="Object 54"/>
            <p:cNvGraphicFramePr>
              <a:graphicFrameLocks noChangeAspect="1"/>
            </p:cNvGraphicFramePr>
            <p:nvPr/>
          </p:nvGraphicFramePr>
          <p:xfrm>
            <a:off x="1888" y="1610"/>
            <a:ext cx="133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6" name="公式" r:id="rId23" imgW="266400" imgH="317160" progId="Equation.3">
                    <p:embed/>
                  </p:oleObj>
                </mc:Choice>
                <mc:Fallback>
                  <p:oleObj name="公式" r:id="rId23" imgW="2664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610"/>
                          <a:ext cx="133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377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0" grpId="0"/>
      <p:bldP spid="411651" grpId="0"/>
      <p:bldP spid="411674" grpId="0"/>
      <p:bldP spid="411675" grpId="0"/>
      <p:bldP spid="411676" grpId="0"/>
      <p:bldP spid="4116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1" name="Text Box 5"/>
          <p:cNvSpPr txBox="1">
            <a:spLocks noChangeArrowheads="1"/>
          </p:cNvSpPr>
          <p:nvPr/>
        </p:nvSpPr>
        <p:spPr bwMode="auto">
          <a:xfrm>
            <a:off x="287338" y="1052513"/>
            <a:ext cx="33845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刚体的机械能</a:t>
            </a:r>
            <a:endParaRPr kumimoji="1" lang="zh-CN" altLang="en-US" b="0"/>
          </a:p>
        </p:txBody>
      </p:sp>
      <p:graphicFrame>
        <p:nvGraphicFramePr>
          <p:cNvPr id="423942" name="Object 6"/>
          <p:cNvGraphicFramePr>
            <a:graphicFrameLocks noChangeAspect="1"/>
          </p:cNvGraphicFramePr>
          <p:nvPr/>
        </p:nvGraphicFramePr>
        <p:xfrm>
          <a:off x="2881313" y="908050"/>
          <a:ext cx="22987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公式" r:id="rId4" imgW="1117440" imgH="393480" progId="Equation.3">
                  <p:embed/>
                </p:oleObj>
              </mc:Choice>
              <mc:Fallback>
                <p:oleObj name="公式" r:id="rId4" imgW="1117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908050"/>
                        <a:ext cx="2298700" cy="8683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60" name="Text Box 24"/>
          <p:cNvSpPr txBox="1">
            <a:spLocks noChangeArrowheads="1"/>
          </p:cNvSpPr>
          <p:nvPr/>
        </p:nvSpPr>
        <p:spPr bwMode="auto">
          <a:xfrm>
            <a:off x="250825" y="333375"/>
            <a:ext cx="71659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3.5.4  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刚体定轴转动中的机械能守恒定律</a:t>
            </a:r>
          </a:p>
        </p:txBody>
      </p:sp>
      <p:sp>
        <p:nvSpPr>
          <p:cNvPr id="423961" name="Text Box 25"/>
          <p:cNvSpPr txBox="1">
            <a:spLocks noChangeArrowheads="1"/>
          </p:cNvSpPr>
          <p:nvPr/>
        </p:nvSpPr>
        <p:spPr bwMode="auto">
          <a:xfrm>
            <a:off x="287338" y="1881188"/>
            <a:ext cx="5111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由刚体定轴转动的动能定理</a:t>
            </a:r>
            <a:endParaRPr kumimoji="1" lang="zh-CN" altLang="en-US" b="0"/>
          </a:p>
        </p:txBody>
      </p:sp>
      <p:graphicFrame>
        <p:nvGraphicFramePr>
          <p:cNvPr id="423962" name="Object 26"/>
          <p:cNvGraphicFramePr>
            <a:graphicFrameLocks noChangeAspect="1"/>
          </p:cNvGraphicFramePr>
          <p:nvPr/>
        </p:nvGraphicFramePr>
        <p:xfrm>
          <a:off x="2195513" y="2420938"/>
          <a:ext cx="37084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" name="公式" r:id="rId6" imgW="1854000" imgH="393480" progId="Equation.3">
                  <p:embed/>
                </p:oleObj>
              </mc:Choice>
              <mc:Fallback>
                <p:oleObj name="公式" r:id="rId6" imgW="1854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420938"/>
                        <a:ext cx="37084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63" name="Object 27"/>
          <p:cNvGraphicFramePr>
            <a:graphicFrameLocks noChangeAspect="1"/>
          </p:cNvGraphicFramePr>
          <p:nvPr/>
        </p:nvGraphicFramePr>
        <p:xfrm>
          <a:off x="1258888" y="3321050"/>
          <a:ext cx="57245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公式" r:id="rId8" imgW="2730240" imgH="393480" progId="Equation.3">
                  <p:embed/>
                </p:oleObj>
              </mc:Choice>
              <mc:Fallback>
                <p:oleObj name="公式" r:id="rId8" imgW="2730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321050"/>
                        <a:ext cx="57245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64" name="Object 28"/>
          <p:cNvGraphicFramePr>
            <a:graphicFrameLocks noChangeAspect="1"/>
          </p:cNvGraphicFramePr>
          <p:nvPr/>
        </p:nvGraphicFramePr>
        <p:xfrm>
          <a:off x="827088" y="4797425"/>
          <a:ext cx="734536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" name="公式" r:id="rId10" imgW="3619440" imgH="431640" progId="Equation.3">
                  <p:embed/>
                </p:oleObj>
              </mc:Choice>
              <mc:Fallback>
                <p:oleObj name="公式" r:id="rId10" imgW="3619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97425"/>
                        <a:ext cx="7345362" cy="8731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65" name="Text Box 29"/>
          <p:cNvSpPr txBox="1">
            <a:spLocks noChangeArrowheads="1"/>
          </p:cNvSpPr>
          <p:nvPr/>
        </p:nvSpPr>
        <p:spPr bwMode="auto">
          <a:xfrm>
            <a:off x="287338" y="4221163"/>
            <a:ext cx="5111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刚体定轴转动的功能原理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</a:p>
        </p:txBody>
      </p:sp>
      <p:graphicFrame>
        <p:nvGraphicFramePr>
          <p:cNvPr id="423966" name="Object 30"/>
          <p:cNvGraphicFramePr>
            <a:graphicFrameLocks noChangeAspect="1"/>
          </p:cNvGraphicFramePr>
          <p:nvPr/>
        </p:nvGraphicFramePr>
        <p:xfrm>
          <a:off x="2555875" y="5876925"/>
          <a:ext cx="35067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1" name="公式" r:id="rId12" imgW="1523880" imgH="241200" progId="Equation.3">
                  <p:embed/>
                </p:oleObj>
              </mc:Choice>
              <mc:Fallback>
                <p:oleObj name="公式" r:id="rId12" imgW="1523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876925"/>
                        <a:ext cx="3506788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6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2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2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423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1" grpId="0"/>
      <p:bldP spid="423961" grpId="0"/>
      <p:bldP spid="42396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Text Box 2"/>
          <p:cNvSpPr txBox="1">
            <a:spLocks noChangeArrowheads="1"/>
          </p:cNvSpPr>
          <p:nvPr/>
        </p:nvSpPr>
        <p:spPr bwMode="auto">
          <a:xfrm>
            <a:off x="250825" y="3500438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r>
              <a:rPr kumimoji="1" lang="en-US" altLang="zh-CN" sz="2400">
                <a:solidFill>
                  <a:srgbClr val="0000CC"/>
                </a:solidFill>
              </a:rPr>
              <a:t>2. </a:t>
            </a:r>
            <a:r>
              <a:rPr kumimoji="1" lang="zh-CN" altLang="en-US" sz="2400">
                <a:solidFill>
                  <a:srgbClr val="0000CC"/>
                </a:solidFill>
              </a:rPr>
              <a:t>角动量守恒定律适用状况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39750" y="4149725"/>
            <a:ext cx="3960813" cy="1728788"/>
            <a:chOff x="295" y="2568"/>
            <a:chExt cx="2721" cy="1136"/>
          </a:xfrm>
        </p:grpSpPr>
        <p:sp>
          <p:nvSpPr>
            <p:cNvPr id="29723" name="Text Box 4"/>
            <p:cNvSpPr txBox="1">
              <a:spLocks noChangeArrowheads="1"/>
            </p:cNvSpPr>
            <p:nvPr/>
          </p:nvSpPr>
          <p:spPr bwMode="auto">
            <a:xfrm>
              <a:off x="295" y="2568"/>
              <a:ext cx="2721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Aft>
                  <a:spcPct val="40000"/>
                </a:spcAft>
              </a:pPr>
              <a:r>
                <a:rPr kumimoji="1" lang="en-US" altLang="zh-CN" sz="2400"/>
                <a:t>(1) </a:t>
              </a:r>
              <a:r>
                <a:rPr kumimoji="1" lang="zh-CN" altLang="en-US" sz="2400"/>
                <a:t>对于系统</a:t>
              </a:r>
              <a:r>
                <a:rPr kumimoji="1" lang="en-US" altLang="zh-CN" sz="2400"/>
                <a:t>:</a:t>
              </a:r>
            </a:p>
            <a:p>
              <a:pPr eaLnBrk="1" hangingPunct="1">
                <a:lnSpc>
                  <a:spcPct val="105000"/>
                </a:lnSpc>
                <a:spcAft>
                  <a:spcPct val="40000"/>
                </a:spcAft>
              </a:pPr>
              <a:r>
                <a:rPr kumimoji="1" lang="en-US" altLang="zh-CN" sz="2400"/>
                <a:t>     </a:t>
              </a:r>
              <a:r>
                <a:rPr kumimoji="1" lang="en-US" altLang="zh-CN" sz="2400" i="1"/>
                <a:t>J</a:t>
              </a:r>
              <a:r>
                <a:rPr kumimoji="1" lang="en-US" altLang="zh-CN" sz="2400" i="1" baseline="-25000"/>
                <a:t>i</a:t>
              </a:r>
              <a:r>
                <a:rPr kumimoji="1" lang="zh-CN" altLang="en-US" sz="2400">
                  <a:ea typeface="宋体" charset="-122"/>
                </a:rPr>
                <a:t>、</a:t>
              </a:r>
              <a:r>
                <a:rPr kumimoji="1" lang="zh-CN" altLang="en-US" sz="2400"/>
                <a:t>     均可以变化</a:t>
              </a:r>
              <a:r>
                <a:rPr kumimoji="1" lang="en-US" altLang="zh-CN" sz="2400"/>
                <a:t>,</a:t>
              </a:r>
            </a:p>
            <a:p>
              <a:pPr eaLnBrk="1" hangingPunct="1">
                <a:lnSpc>
                  <a:spcPct val="105000"/>
                </a:lnSpc>
                <a:spcAft>
                  <a:spcPct val="40000"/>
                </a:spcAft>
              </a:pPr>
              <a:r>
                <a:rPr kumimoji="1" lang="en-US" altLang="zh-CN" sz="2400"/>
                <a:t>    </a:t>
              </a:r>
              <a:r>
                <a:rPr kumimoji="1" lang="zh-CN" altLang="en-US" sz="2400"/>
                <a:t>但             不变</a:t>
              </a:r>
            </a:p>
          </p:txBody>
        </p:sp>
        <p:graphicFrame>
          <p:nvGraphicFramePr>
            <p:cNvPr id="29706" name="Object 5"/>
            <p:cNvGraphicFramePr>
              <a:graphicFrameLocks noChangeAspect="1"/>
            </p:cNvGraphicFramePr>
            <p:nvPr/>
          </p:nvGraphicFramePr>
          <p:xfrm>
            <a:off x="975" y="2931"/>
            <a:ext cx="293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2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931"/>
                          <a:ext cx="293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7" name="Object 6"/>
            <p:cNvGraphicFramePr>
              <a:graphicFrameLocks noChangeAspect="1"/>
            </p:cNvGraphicFramePr>
            <p:nvPr/>
          </p:nvGraphicFramePr>
          <p:xfrm>
            <a:off x="761" y="3273"/>
            <a:ext cx="818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3" name="公式" r:id="rId7" imgW="482400" imgH="253800" progId="Equation.3">
                    <p:embed/>
                  </p:oleObj>
                </mc:Choice>
                <mc:Fallback>
                  <p:oleObj name="公式" r:id="rId7" imgW="482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" y="3273"/>
                          <a:ext cx="818" cy="4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2439" name="Picture 7" descr="rotate-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392488"/>
            <a:ext cx="2735262" cy="3201987"/>
          </a:xfrm>
          <a:prstGeom prst="rect">
            <a:avLst/>
          </a:prstGeom>
          <a:noFill/>
          <a:ln w="28575">
            <a:solidFill>
              <a:srgbClr val="CCE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0" name="Picture 8" descr="rotate-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3422650"/>
            <a:ext cx="13255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50825" y="1693603"/>
            <a:ext cx="4321175" cy="1689503"/>
            <a:chOff x="340" y="1043"/>
            <a:chExt cx="2948" cy="1074"/>
          </a:xfrm>
        </p:grpSpPr>
        <p:sp>
          <p:nvSpPr>
            <p:cNvPr id="29717" name="Text Box 10"/>
            <p:cNvSpPr txBox="1">
              <a:spLocks noChangeArrowheads="1"/>
            </p:cNvSpPr>
            <p:nvPr/>
          </p:nvSpPr>
          <p:spPr bwMode="auto">
            <a:xfrm>
              <a:off x="340" y="1043"/>
              <a:ext cx="2948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solidFill>
                    <a:srgbClr val="0000CC"/>
                  </a:solidFill>
                </a:rPr>
                <a:t>(2) </a:t>
              </a:r>
              <a:r>
                <a:rPr kumimoji="1" lang="zh-CN" altLang="en-US" sz="2400">
                  <a:solidFill>
                    <a:srgbClr val="0000CC"/>
                  </a:solidFill>
                </a:rPr>
                <a:t>与动量守恒定律</a:t>
              </a:r>
              <a:r>
                <a:rPr kumimoji="1" lang="zh-CN" altLang="en-US" sz="2400"/>
                <a:t>彼此独立</a:t>
              </a:r>
            </a:p>
          </p:txBody>
        </p:sp>
        <p:sp>
          <p:nvSpPr>
            <p:cNvPr id="29718" name="Text Box 11"/>
            <p:cNvSpPr txBox="1">
              <a:spLocks noChangeArrowheads="1"/>
            </p:cNvSpPr>
            <p:nvPr/>
          </p:nvSpPr>
          <p:spPr bwMode="auto">
            <a:xfrm>
              <a:off x="612" y="1797"/>
              <a:ext cx="1406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/>
                <a:t>当            时</a:t>
              </a:r>
              <a:r>
                <a:rPr kumimoji="1" lang="en-US" altLang="zh-CN" sz="2400">
                  <a:latin typeface="宋体" charset="-122"/>
                  <a:ea typeface="宋体" charset="-122"/>
                </a:rPr>
                <a:t>,</a:t>
              </a:r>
            </a:p>
          </p:txBody>
        </p:sp>
        <p:graphicFrame>
          <p:nvGraphicFramePr>
            <p:cNvPr id="29702" name="Object 12"/>
            <p:cNvGraphicFramePr>
              <a:graphicFrameLocks noChangeAspect="1"/>
            </p:cNvGraphicFramePr>
            <p:nvPr/>
          </p:nvGraphicFramePr>
          <p:xfrm>
            <a:off x="930" y="1805"/>
            <a:ext cx="635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" name="公式" r:id="rId11" imgW="520560" imgH="241200" progId="Equation.3">
                    <p:embed/>
                  </p:oleObj>
                </mc:Choice>
                <mc:Fallback>
                  <p:oleObj name="公式" r:id="rId11" imgW="5205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805"/>
                          <a:ext cx="635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3" name="Object 13"/>
            <p:cNvGraphicFramePr>
              <a:graphicFrameLocks noChangeAspect="1"/>
            </p:cNvGraphicFramePr>
            <p:nvPr/>
          </p:nvGraphicFramePr>
          <p:xfrm>
            <a:off x="2002" y="1824"/>
            <a:ext cx="30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" name="公式" r:id="rId13" imgW="266400" imgH="190440" progId="Equation.3">
                    <p:embed/>
                  </p:oleObj>
                </mc:Choice>
                <mc:Fallback>
                  <p:oleObj name="公式" r:id="rId13" imgW="26640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2" y="1824"/>
                          <a:ext cx="30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9" name="Text Box 14"/>
            <p:cNvSpPr txBox="1">
              <a:spLocks noChangeArrowheads="1"/>
            </p:cNvSpPr>
            <p:nvPr/>
          </p:nvSpPr>
          <p:spPr bwMode="auto">
            <a:xfrm>
              <a:off x="2290" y="1788"/>
              <a:ext cx="791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/>
                <a:t>恒矢量</a:t>
              </a:r>
            </a:p>
          </p:txBody>
        </p:sp>
        <p:grpSp>
          <p:nvGrpSpPr>
            <p:cNvPr id="29720" name="Group 15"/>
            <p:cNvGrpSpPr>
              <a:grpSpLocks/>
            </p:cNvGrpSpPr>
            <p:nvPr/>
          </p:nvGrpSpPr>
          <p:grpSpPr bwMode="auto">
            <a:xfrm>
              <a:off x="1927" y="1389"/>
              <a:ext cx="1055" cy="346"/>
              <a:chOff x="2958" y="2976"/>
              <a:chExt cx="1055" cy="346"/>
            </a:xfrm>
          </p:grpSpPr>
          <p:graphicFrame>
            <p:nvGraphicFramePr>
              <p:cNvPr id="29705" name="Object 16"/>
              <p:cNvGraphicFramePr>
                <a:graphicFrameLocks noChangeAspect="1"/>
              </p:cNvGraphicFramePr>
              <p:nvPr/>
            </p:nvGraphicFramePr>
            <p:xfrm>
              <a:off x="2958" y="3002"/>
              <a:ext cx="45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16" name="公式" r:id="rId15" imgW="266400" imgH="190440" progId="Equation.3">
                      <p:embed/>
                    </p:oleObj>
                  </mc:Choice>
                  <mc:Fallback>
                    <p:oleObj name="公式" r:id="rId15" imgW="26640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8" y="3002"/>
                            <a:ext cx="45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22" name="Text Box 17"/>
              <p:cNvSpPr txBox="1">
                <a:spLocks noChangeArrowheads="1"/>
              </p:cNvSpPr>
              <p:nvPr/>
            </p:nvSpPr>
            <p:spPr bwMode="auto">
              <a:xfrm>
                <a:off x="3312" y="2976"/>
                <a:ext cx="701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sz="2400" dirty="0"/>
                  <a:t>恒矢量</a:t>
                </a:r>
              </a:p>
            </p:txBody>
          </p:sp>
        </p:grpSp>
        <p:sp>
          <p:nvSpPr>
            <p:cNvPr id="29721" name="Text Box 18"/>
            <p:cNvSpPr txBox="1">
              <a:spLocks noChangeArrowheads="1"/>
            </p:cNvSpPr>
            <p:nvPr/>
          </p:nvSpPr>
          <p:spPr bwMode="auto">
            <a:xfrm>
              <a:off x="612" y="1389"/>
              <a:ext cx="1523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 dirty="0"/>
                <a:t>当            时</a:t>
              </a:r>
              <a:r>
                <a:rPr kumimoji="1" lang="en-US" altLang="zh-CN" sz="2400" dirty="0">
                  <a:latin typeface="宋体" charset="-122"/>
                  <a:ea typeface="宋体" charset="-122"/>
                </a:rPr>
                <a:t>,</a:t>
              </a:r>
            </a:p>
          </p:txBody>
        </p:sp>
        <p:graphicFrame>
          <p:nvGraphicFramePr>
            <p:cNvPr id="29704" name="Object 19"/>
            <p:cNvGraphicFramePr>
              <a:graphicFrameLocks noChangeAspect="1"/>
            </p:cNvGraphicFramePr>
            <p:nvPr/>
          </p:nvGraphicFramePr>
          <p:xfrm>
            <a:off x="875" y="1398"/>
            <a:ext cx="699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7" name="公式" r:id="rId17" imgW="469800" imgH="241200" progId="Equation.3">
                    <p:embed/>
                  </p:oleObj>
                </mc:Choice>
                <mc:Fallback>
                  <p:oleObj name="公式" r:id="rId17" imgW="469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" y="1398"/>
                          <a:ext cx="699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713" name="Group 21"/>
          <p:cNvGrpSpPr>
            <a:grpSpLocks/>
          </p:cNvGrpSpPr>
          <p:nvPr/>
        </p:nvGrpSpPr>
        <p:grpSpPr bwMode="auto">
          <a:xfrm>
            <a:off x="215900" y="333375"/>
            <a:ext cx="4662488" cy="1238250"/>
            <a:chOff x="158" y="220"/>
            <a:chExt cx="2937" cy="780"/>
          </a:xfrm>
        </p:grpSpPr>
        <p:sp>
          <p:nvSpPr>
            <p:cNvPr id="402454" name="Text Box 22"/>
            <p:cNvSpPr txBox="1">
              <a:spLocks noChangeArrowheads="1"/>
            </p:cNvSpPr>
            <p:nvPr/>
          </p:nvSpPr>
          <p:spPr bwMode="auto">
            <a:xfrm>
              <a:off x="158" y="220"/>
              <a:ext cx="226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注</a:t>
              </a:r>
              <a:r>
                <a:rPr kumimoji="1" lang="en-US" altLang="zh-CN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: (</a:t>
              </a:r>
              <a:r>
                <a:rPr kumimoji="1" lang="en-US" altLang="zh-CN" sz="2400" b="1" dirty="0">
                  <a:solidFill>
                    <a:srgbClr val="0000CC"/>
                  </a:solidFill>
                </a:rPr>
                <a:t>1) </a:t>
              </a:r>
              <a:r>
                <a:rPr kumimoji="1" lang="zh-CN" altLang="en-US" sz="2400" b="1" dirty="0">
                  <a:solidFill>
                    <a:srgbClr val="0000CC"/>
                  </a:solidFill>
                </a:rPr>
                <a:t>守恒条件为</a:t>
              </a:r>
            </a:p>
          </p:txBody>
        </p:sp>
        <p:sp>
          <p:nvSpPr>
            <p:cNvPr id="29715" name="Text Box 23"/>
            <p:cNvSpPr txBox="1">
              <a:spLocks noChangeArrowheads="1"/>
            </p:cNvSpPr>
            <p:nvPr/>
          </p:nvSpPr>
          <p:spPr bwMode="auto">
            <a:xfrm>
              <a:off x="612" y="634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/>
                <a:t>或</a:t>
              </a:r>
            </a:p>
          </p:txBody>
        </p:sp>
        <p:graphicFrame>
          <p:nvGraphicFramePr>
            <p:cNvPr id="29699" name="Object 24"/>
            <p:cNvGraphicFramePr>
              <a:graphicFrameLocks noChangeAspect="1"/>
            </p:cNvGraphicFramePr>
            <p:nvPr/>
          </p:nvGraphicFramePr>
          <p:xfrm>
            <a:off x="930" y="663"/>
            <a:ext cx="63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8" name="公式" r:id="rId19" imgW="520560" imgH="228600" progId="Equation.3">
                    <p:embed/>
                  </p:oleObj>
                </mc:Choice>
                <mc:Fallback>
                  <p:oleObj name="公式" r:id="rId19" imgW="520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663"/>
                          <a:ext cx="635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0" name="Object 25"/>
            <p:cNvGraphicFramePr>
              <a:graphicFrameLocks noChangeAspect="1"/>
            </p:cNvGraphicFramePr>
            <p:nvPr/>
          </p:nvGraphicFramePr>
          <p:xfrm>
            <a:off x="2025" y="229"/>
            <a:ext cx="705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9" name="公式" r:id="rId21" imgW="520560" imgH="241200" progId="Equation.3">
                    <p:embed/>
                  </p:oleObj>
                </mc:Choice>
                <mc:Fallback>
                  <p:oleObj name="公式" r:id="rId21" imgW="5205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5" y="229"/>
                          <a:ext cx="705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6" name="Text Box 26"/>
            <p:cNvSpPr txBox="1">
              <a:spLocks noChangeArrowheads="1"/>
            </p:cNvSpPr>
            <p:nvPr/>
          </p:nvSpPr>
          <p:spPr bwMode="auto">
            <a:xfrm>
              <a:off x="1610" y="636"/>
              <a:ext cx="9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/>
                <a:t>不是</a:t>
              </a:r>
            </a:p>
          </p:txBody>
        </p:sp>
        <p:graphicFrame>
          <p:nvGraphicFramePr>
            <p:cNvPr id="29701" name="Object 27"/>
            <p:cNvGraphicFramePr>
              <a:graphicFrameLocks noChangeAspect="1"/>
            </p:cNvGraphicFramePr>
            <p:nvPr/>
          </p:nvGraphicFramePr>
          <p:xfrm>
            <a:off x="2146" y="618"/>
            <a:ext cx="949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0" name="公式" r:id="rId23" imgW="736560" imgH="304560" progId="Equation.3">
                    <p:embed/>
                  </p:oleObj>
                </mc:Choice>
                <mc:Fallback>
                  <p:oleObj name="公式" r:id="rId23" imgW="7365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" y="618"/>
                          <a:ext cx="949" cy="3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ontrols>
      <mc:AlternateContent xmlns:mc="http://schemas.openxmlformats.org/markup-compatibility/2006">
        <mc:Choice xmlns:v="urn:schemas-microsoft-com:vml" Requires="v">
          <p:control spid="4321" r:id="rId2" imgW="3600000" imgH="2700475"/>
        </mc:Choice>
        <mc:Fallback>
          <p:control r:id="rId2" imgW="3600000" imgH="2700475">
            <p:pic>
              <p:nvPicPr>
                <p:cNvPr id="4" name="ShockwaveFlash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825" y="476250"/>
                  <a:ext cx="3600450" cy="27003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6425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Text Box 2"/>
          <p:cNvSpPr txBox="1">
            <a:spLocks noChangeArrowheads="1"/>
          </p:cNvSpPr>
          <p:nvPr/>
        </p:nvSpPr>
        <p:spPr bwMode="auto">
          <a:xfrm>
            <a:off x="250825" y="2744788"/>
            <a:ext cx="590391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</a:pPr>
            <a:r>
              <a:rPr kumimoji="1" lang="zh-CN" altLang="en-US"/>
              <a:t>如果</a:t>
            </a:r>
            <a:r>
              <a:rPr kumimoji="1" lang="zh-CN" altLang="en-US" i="1"/>
              <a:t> </a:t>
            </a:r>
            <a:r>
              <a:rPr kumimoji="1" lang="en-US" altLang="zh-CN" i="1"/>
              <a:t>A</a:t>
            </a:r>
            <a:r>
              <a:rPr kumimoji="1" lang="zh-CN" altLang="en-US" baseline="-25000"/>
              <a:t>合外力</a:t>
            </a:r>
            <a:r>
              <a:rPr kumimoji="1" lang="en-US" altLang="zh-CN"/>
              <a:t>+</a:t>
            </a:r>
            <a:r>
              <a:rPr kumimoji="1" lang="en-US" altLang="zh-CN" i="1"/>
              <a:t>A</a:t>
            </a:r>
            <a:r>
              <a:rPr kumimoji="1" lang="zh-CN" altLang="en-US" baseline="-25000"/>
              <a:t>非保内</a:t>
            </a:r>
            <a:r>
              <a:rPr kumimoji="1" lang="en-US" altLang="zh-CN"/>
              <a:t>+</a:t>
            </a:r>
            <a:r>
              <a:rPr kumimoji="1" lang="en-US" altLang="zh-CN" i="1"/>
              <a:t>A</a:t>
            </a:r>
            <a:r>
              <a:rPr kumimoji="1" lang="zh-CN" altLang="en-US" baseline="-25000"/>
              <a:t>合外力矩</a:t>
            </a:r>
            <a:r>
              <a:rPr kumimoji="1" lang="en-US" altLang="zh-CN"/>
              <a:t>=0</a:t>
            </a:r>
          </a:p>
          <a:p>
            <a:pPr eaLnBrk="1" hangingPunct="1">
              <a:lnSpc>
                <a:spcPct val="105000"/>
              </a:lnSpc>
              <a:spcBef>
                <a:spcPct val="20000"/>
              </a:spcBef>
            </a:pPr>
            <a:r>
              <a:rPr lang="zh-CN" altLang="en-US"/>
              <a:t>系统机械能守恒定律</a:t>
            </a:r>
          </a:p>
        </p:txBody>
      </p:sp>
      <p:graphicFrame>
        <p:nvGraphicFramePr>
          <p:cNvPr id="428035" name="Object 3"/>
          <p:cNvGraphicFramePr>
            <a:graphicFrameLocks noChangeAspect="1"/>
          </p:cNvGraphicFramePr>
          <p:nvPr/>
        </p:nvGraphicFramePr>
        <p:xfrm>
          <a:off x="1439863" y="3897313"/>
          <a:ext cx="5364162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2" name="公式" r:id="rId3" imgW="2768400" imgH="393480" progId="Equation.3">
                  <p:embed/>
                </p:oleObj>
              </mc:Choice>
              <mc:Fallback>
                <p:oleObj name="公式" r:id="rId3" imgW="276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3897313"/>
                        <a:ext cx="5364162" cy="76358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8036" name="Picture 4" descr="W336_P_0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8"/>
          <a:stretch>
            <a:fillRect/>
          </a:stretch>
        </p:blipFill>
        <p:spPr bwMode="auto">
          <a:xfrm>
            <a:off x="4967288" y="4689475"/>
            <a:ext cx="3744912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7" name="Text Box 5"/>
          <p:cNvSpPr txBox="1">
            <a:spLocks noChangeArrowheads="1"/>
          </p:cNvSpPr>
          <p:nvPr/>
        </p:nvSpPr>
        <p:spPr bwMode="auto">
          <a:xfrm>
            <a:off x="358775" y="5049838"/>
            <a:ext cx="4681538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 sz="4400">
                <a:solidFill>
                  <a:schemeClr val="hlink"/>
                </a:solidFill>
                <a:sym typeface="Wingdings 2" pitchFamily="18" charset="2"/>
              </a:rPr>
              <a:t>              </a:t>
            </a:r>
          </a:p>
          <a:p>
            <a:pPr eaLnBrk="1" hangingPunct="1">
              <a:lnSpc>
                <a:spcPct val="105000"/>
              </a:lnSpc>
            </a:pPr>
            <a:r>
              <a:rPr lang="zh-CN" altLang="en-US" sz="2500"/>
              <a:t>需要多大的速度才能滚上斜坡</a:t>
            </a:r>
            <a:r>
              <a:rPr lang="en-US" altLang="zh-CN" sz="2500"/>
              <a:t>?</a:t>
            </a:r>
          </a:p>
        </p:txBody>
      </p:sp>
      <p:graphicFrame>
        <p:nvGraphicFramePr>
          <p:cNvPr id="428038" name="Object 6"/>
          <p:cNvGraphicFramePr>
            <a:graphicFrameLocks noChangeAspect="1"/>
          </p:cNvGraphicFramePr>
          <p:nvPr/>
        </p:nvGraphicFramePr>
        <p:xfrm>
          <a:off x="1368425" y="2205038"/>
          <a:ext cx="41036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公式" r:id="rId6" imgW="1942920" imgH="241200" progId="Equation.3">
                  <p:embed/>
                </p:oleObj>
              </mc:Choice>
              <mc:Fallback>
                <p:oleObj name="公式" r:id="rId6" imgW="1942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205038"/>
                        <a:ext cx="4103688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Text Box 7"/>
          <p:cNvSpPr txBox="1">
            <a:spLocks noChangeArrowheads="1"/>
          </p:cNvSpPr>
          <p:nvPr/>
        </p:nvSpPr>
        <p:spPr bwMode="auto">
          <a:xfrm>
            <a:off x="250825" y="333375"/>
            <a:ext cx="73088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对于含刚体的力学系统</a:t>
            </a:r>
          </a:p>
        </p:txBody>
      </p:sp>
      <p:graphicFrame>
        <p:nvGraphicFramePr>
          <p:cNvPr id="41988" name="Object 8"/>
          <p:cNvGraphicFramePr>
            <a:graphicFrameLocks noChangeAspect="1"/>
          </p:cNvGraphicFramePr>
          <p:nvPr/>
        </p:nvGraphicFramePr>
        <p:xfrm>
          <a:off x="1323975" y="895350"/>
          <a:ext cx="32543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4" name="公式" r:id="rId8" imgW="1600200" imgH="241200" progId="Equation.3">
                  <p:embed/>
                </p:oleObj>
              </mc:Choice>
              <mc:Fallback>
                <p:oleObj name="公式" r:id="rId8" imgW="1600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895350"/>
                        <a:ext cx="325437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41" name="Object 9"/>
          <p:cNvGraphicFramePr>
            <a:graphicFrameLocks noChangeAspect="1"/>
          </p:cNvGraphicFramePr>
          <p:nvPr/>
        </p:nvGraphicFramePr>
        <p:xfrm>
          <a:off x="1331913" y="1412875"/>
          <a:ext cx="525621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5" name="公式" r:id="rId10" imgW="2768400" imgH="393480" progId="Equation.3">
                  <p:embed/>
                </p:oleObj>
              </mc:Choice>
              <mc:Fallback>
                <p:oleObj name="公式" r:id="rId10" imgW="2768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412875"/>
                        <a:ext cx="5256212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0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4" grpId="0"/>
      <p:bldP spid="4280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2"/>
          <p:cNvGrpSpPr>
            <a:grpSpLocks/>
          </p:cNvGrpSpPr>
          <p:nvPr/>
        </p:nvGrpSpPr>
        <p:grpSpPr bwMode="auto">
          <a:xfrm>
            <a:off x="395288" y="333375"/>
            <a:ext cx="7772400" cy="608013"/>
            <a:chOff x="144" y="192"/>
            <a:chExt cx="4896" cy="383"/>
          </a:xfrm>
        </p:grpSpPr>
        <p:sp>
          <p:nvSpPr>
            <p:cNvPr id="30915" name="Text Box 3"/>
            <p:cNvSpPr txBox="1">
              <a:spLocks noChangeArrowheads="1"/>
            </p:cNvSpPr>
            <p:nvPr/>
          </p:nvSpPr>
          <p:spPr bwMode="auto">
            <a:xfrm>
              <a:off x="144" y="192"/>
              <a:ext cx="4896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en-US" altLang="zh-CN" sz="2800"/>
                <a:t>(2) </a:t>
              </a:r>
              <a:r>
                <a:rPr kumimoji="1" lang="zh-CN" altLang="en-US" sz="2800"/>
                <a:t>对于变形体</a:t>
              </a:r>
              <a:r>
                <a:rPr kumimoji="1" lang="en-US" altLang="zh-CN" sz="2800"/>
                <a:t>:          </a:t>
              </a:r>
              <a:r>
                <a:rPr kumimoji="1" lang="zh-CN" altLang="en-US" sz="2800"/>
                <a:t>均可以变化</a:t>
              </a:r>
              <a:r>
                <a:rPr kumimoji="1" lang="en-US" altLang="zh-CN" sz="2800"/>
                <a:t>,   </a:t>
              </a:r>
              <a:r>
                <a:rPr kumimoji="1" lang="zh-CN" altLang="en-US" sz="2800"/>
                <a:t>但        不变</a:t>
              </a:r>
            </a:p>
          </p:txBody>
        </p:sp>
        <p:graphicFrame>
          <p:nvGraphicFramePr>
            <p:cNvPr id="30722" name="Object 4"/>
            <p:cNvGraphicFramePr>
              <a:graphicFrameLocks noChangeAspect="1"/>
            </p:cNvGraphicFramePr>
            <p:nvPr/>
          </p:nvGraphicFramePr>
          <p:xfrm>
            <a:off x="1776" y="240"/>
            <a:ext cx="533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6" name="公式" r:id="rId4" imgW="304560" imgH="190440" progId="Equation.3">
                    <p:embed/>
                  </p:oleObj>
                </mc:Choice>
                <mc:Fallback>
                  <p:oleObj name="公式" r:id="rId4" imgW="3045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40"/>
                          <a:ext cx="533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3" name="Object 5"/>
            <p:cNvGraphicFramePr>
              <a:graphicFrameLocks noChangeAspect="1"/>
            </p:cNvGraphicFramePr>
            <p:nvPr/>
          </p:nvGraphicFramePr>
          <p:xfrm>
            <a:off x="3899" y="240"/>
            <a:ext cx="399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7" name="公式" r:id="rId6" imgW="228600" imgH="177480" progId="Equation.3">
                    <p:embed/>
                  </p:oleObj>
                </mc:Choice>
                <mc:Fallback>
                  <p:oleObj name="公式" r:id="rId6" imgW="2286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9" y="240"/>
                          <a:ext cx="399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4486" name="Rectangle 6"/>
          <p:cNvSpPr>
            <a:spLocks noChangeArrowheads="1"/>
          </p:cNvSpPr>
          <p:nvPr/>
        </p:nvSpPr>
        <p:spPr bwMode="auto">
          <a:xfrm>
            <a:off x="107950" y="1390650"/>
            <a:ext cx="9036050" cy="5467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4487" name="Rectangle 7"/>
          <p:cNvSpPr>
            <a:spLocks noChangeArrowheads="1"/>
          </p:cNvSpPr>
          <p:nvPr/>
        </p:nvSpPr>
        <p:spPr bwMode="auto">
          <a:xfrm>
            <a:off x="0" y="6102350"/>
            <a:ext cx="9144000" cy="755650"/>
          </a:xfrm>
          <a:prstGeom prst="rect">
            <a:avLst/>
          </a:prstGeom>
          <a:gradFill rotWithShape="0">
            <a:gsLst>
              <a:gs pos="0">
                <a:srgbClr val="DDDDDD"/>
              </a:gs>
              <a:gs pos="100000">
                <a:srgbClr val="C6C6C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4488" name="Text Box 8"/>
          <p:cNvSpPr txBox="1">
            <a:spLocks noChangeArrowheads="1"/>
          </p:cNvSpPr>
          <p:nvPr/>
        </p:nvSpPr>
        <p:spPr bwMode="auto">
          <a:xfrm>
            <a:off x="3419475" y="1052513"/>
            <a:ext cx="2262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>
                <a:solidFill>
                  <a:srgbClr val="0000CC"/>
                </a:solidFill>
                <a:latin typeface="黑体" pitchFamily="49" charset="-122"/>
              </a:rPr>
              <a:t>花 样 滑 冰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237038" y="1563688"/>
            <a:ext cx="3806825" cy="5119687"/>
            <a:chOff x="2669" y="970"/>
            <a:chExt cx="2398" cy="3225"/>
          </a:xfrm>
        </p:grpSpPr>
        <p:sp>
          <p:nvSpPr>
            <p:cNvPr id="30858" name="AutoShape 10"/>
            <p:cNvSpPr>
              <a:spLocks noChangeArrowheads="1"/>
            </p:cNvSpPr>
            <p:nvPr/>
          </p:nvSpPr>
          <p:spPr bwMode="auto">
            <a:xfrm>
              <a:off x="2669" y="1487"/>
              <a:ext cx="307" cy="306"/>
            </a:xfrm>
            <a:prstGeom prst="rightArrow">
              <a:avLst>
                <a:gd name="adj1" fmla="val 39213"/>
                <a:gd name="adj2" fmla="val 53266"/>
              </a:avLst>
            </a:prstGeom>
            <a:gradFill rotWithShape="0">
              <a:gsLst>
                <a:gs pos="0">
                  <a:srgbClr val="FFCC99"/>
                </a:gs>
                <a:gs pos="100000">
                  <a:srgbClr val="EBA54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0859" name="Group 11"/>
            <p:cNvGrpSpPr>
              <a:grpSpLocks/>
            </p:cNvGrpSpPr>
            <p:nvPr/>
          </p:nvGrpSpPr>
          <p:grpSpPr bwMode="auto">
            <a:xfrm>
              <a:off x="3112" y="970"/>
              <a:ext cx="1955" cy="3225"/>
              <a:chOff x="3112" y="970"/>
              <a:chExt cx="1955" cy="3225"/>
            </a:xfrm>
          </p:grpSpPr>
          <p:sp>
            <p:nvSpPr>
              <p:cNvPr id="30860" name="Oval 12"/>
              <p:cNvSpPr>
                <a:spLocks noChangeArrowheads="1"/>
              </p:cNvSpPr>
              <p:nvPr/>
            </p:nvSpPr>
            <p:spPr bwMode="auto">
              <a:xfrm rot="6678536">
                <a:off x="4289" y="3466"/>
                <a:ext cx="576" cy="15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1" name="Oval 13"/>
              <p:cNvSpPr>
                <a:spLocks noChangeArrowheads="1"/>
              </p:cNvSpPr>
              <p:nvPr/>
            </p:nvSpPr>
            <p:spPr bwMode="auto">
              <a:xfrm rot="6742567">
                <a:off x="4321" y="3717"/>
                <a:ext cx="344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2" name="Oval 14"/>
              <p:cNvSpPr>
                <a:spLocks noChangeArrowheads="1"/>
              </p:cNvSpPr>
              <p:nvPr/>
            </p:nvSpPr>
            <p:spPr bwMode="auto">
              <a:xfrm rot="1291039">
                <a:off x="4538" y="3133"/>
                <a:ext cx="178" cy="46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3" name="Oval 15"/>
              <p:cNvSpPr>
                <a:spLocks noChangeArrowheads="1"/>
              </p:cNvSpPr>
              <p:nvPr/>
            </p:nvSpPr>
            <p:spPr bwMode="auto">
              <a:xfrm rot="-1028560">
                <a:off x="4452" y="2526"/>
                <a:ext cx="265" cy="78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4" name="Oval 16"/>
              <p:cNvSpPr>
                <a:spLocks noChangeArrowheads="1"/>
              </p:cNvSpPr>
              <p:nvPr/>
            </p:nvSpPr>
            <p:spPr bwMode="auto">
              <a:xfrm rot="-818681">
                <a:off x="4217" y="2355"/>
                <a:ext cx="416" cy="61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5" name="Oval 17"/>
              <p:cNvSpPr>
                <a:spLocks noChangeArrowheads="1"/>
              </p:cNvSpPr>
              <p:nvPr/>
            </p:nvSpPr>
            <p:spPr bwMode="auto">
              <a:xfrm rot="-352577">
                <a:off x="4204" y="1881"/>
                <a:ext cx="416" cy="7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6" name="Oval 18"/>
              <p:cNvSpPr>
                <a:spLocks noChangeArrowheads="1"/>
              </p:cNvSpPr>
              <p:nvPr/>
            </p:nvSpPr>
            <p:spPr bwMode="auto">
              <a:xfrm rot="-1742468">
                <a:off x="4521" y="1187"/>
                <a:ext cx="117" cy="52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7" name="Oval 19"/>
              <p:cNvSpPr>
                <a:spLocks noChangeArrowheads="1"/>
              </p:cNvSpPr>
              <p:nvPr/>
            </p:nvSpPr>
            <p:spPr bwMode="auto">
              <a:xfrm rot="1521756">
                <a:off x="4113" y="1336"/>
                <a:ext cx="147" cy="3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8" name="Oval 20"/>
              <p:cNvSpPr>
                <a:spLocks noChangeArrowheads="1"/>
              </p:cNvSpPr>
              <p:nvPr/>
            </p:nvSpPr>
            <p:spPr bwMode="auto">
              <a:xfrm rot="1016575">
                <a:off x="4526" y="1548"/>
                <a:ext cx="158" cy="63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69" name="Oval 21"/>
              <p:cNvSpPr>
                <a:spLocks noChangeArrowheads="1"/>
              </p:cNvSpPr>
              <p:nvPr/>
            </p:nvSpPr>
            <p:spPr bwMode="auto">
              <a:xfrm rot="-579088">
                <a:off x="4251" y="1561"/>
                <a:ext cx="284" cy="3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0" name="Oval 22"/>
              <p:cNvSpPr>
                <a:spLocks noChangeArrowheads="1"/>
              </p:cNvSpPr>
              <p:nvPr/>
            </p:nvSpPr>
            <p:spPr bwMode="auto">
              <a:xfrm rot="-993112">
                <a:off x="4138" y="1872"/>
                <a:ext cx="270" cy="51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1" name="Oval 23"/>
              <p:cNvSpPr>
                <a:spLocks noChangeArrowheads="1"/>
              </p:cNvSpPr>
              <p:nvPr/>
            </p:nvSpPr>
            <p:spPr bwMode="auto">
              <a:xfrm rot="-940166">
                <a:off x="4408" y="1936"/>
                <a:ext cx="218" cy="3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2" name="Oval 24"/>
              <p:cNvSpPr>
                <a:spLocks noChangeArrowheads="1"/>
              </p:cNvSpPr>
              <p:nvPr/>
            </p:nvSpPr>
            <p:spPr bwMode="auto">
              <a:xfrm rot="-327101">
                <a:off x="4309" y="3145"/>
                <a:ext cx="182" cy="61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3" name="Oval 25"/>
              <p:cNvSpPr>
                <a:spLocks noChangeArrowheads="1"/>
              </p:cNvSpPr>
              <p:nvPr/>
            </p:nvSpPr>
            <p:spPr bwMode="auto">
              <a:xfrm rot="-72519">
                <a:off x="4374" y="3718"/>
                <a:ext cx="134" cy="42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4" name="Oval 26"/>
              <p:cNvSpPr>
                <a:spLocks noChangeArrowheads="1"/>
              </p:cNvSpPr>
              <p:nvPr/>
            </p:nvSpPr>
            <p:spPr bwMode="auto">
              <a:xfrm rot="757516">
                <a:off x="4423" y="1077"/>
                <a:ext cx="75" cy="19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5" name="Oval 27"/>
              <p:cNvSpPr>
                <a:spLocks noChangeArrowheads="1"/>
              </p:cNvSpPr>
              <p:nvPr/>
            </p:nvSpPr>
            <p:spPr bwMode="auto">
              <a:xfrm rot="20868401" flipH="1">
                <a:off x="4317" y="1098"/>
                <a:ext cx="74" cy="17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6" name="Oval 28"/>
              <p:cNvSpPr>
                <a:spLocks noChangeArrowheads="1"/>
              </p:cNvSpPr>
              <p:nvPr/>
            </p:nvSpPr>
            <p:spPr bwMode="auto">
              <a:xfrm rot="1552297" flipH="1">
                <a:off x="4330" y="1014"/>
                <a:ext cx="54" cy="16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7" name="Oval 29"/>
              <p:cNvSpPr>
                <a:spLocks noChangeArrowheads="1"/>
              </p:cNvSpPr>
              <p:nvPr/>
            </p:nvSpPr>
            <p:spPr bwMode="auto">
              <a:xfrm rot="20137005" flipH="1">
                <a:off x="4427" y="993"/>
                <a:ext cx="55" cy="15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8" name="Oval 30"/>
              <p:cNvSpPr>
                <a:spLocks noChangeArrowheads="1"/>
              </p:cNvSpPr>
              <p:nvPr/>
            </p:nvSpPr>
            <p:spPr bwMode="auto">
              <a:xfrm rot="1703411">
                <a:off x="4196" y="1152"/>
                <a:ext cx="122" cy="50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79" name="Oval 31"/>
              <p:cNvSpPr>
                <a:spLocks noChangeArrowheads="1"/>
              </p:cNvSpPr>
              <p:nvPr/>
            </p:nvSpPr>
            <p:spPr bwMode="auto">
              <a:xfrm rot="432779">
                <a:off x="4145" y="2494"/>
                <a:ext cx="241" cy="50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0" name="Oval 32"/>
              <p:cNvSpPr>
                <a:spLocks noChangeArrowheads="1"/>
              </p:cNvSpPr>
              <p:nvPr/>
            </p:nvSpPr>
            <p:spPr bwMode="auto">
              <a:xfrm rot="-952369">
                <a:off x="4203" y="2675"/>
                <a:ext cx="254" cy="6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1" name="Oval 33"/>
              <p:cNvSpPr>
                <a:spLocks noChangeArrowheads="1"/>
              </p:cNvSpPr>
              <p:nvPr/>
            </p:nvSpPr>
            <p:spPr bwMode="auto">
              <a:xfrm rot="-497025">
                <a:off x="4088" y="1525"/>
                <a:ext cx="172" cy="6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2" name="Oval 34"/>
              <p:cNvSpPr>
                <a:spLocks noChangeArrowheads="1"/>
              </p:cNvSpPr>
              <p:nvPr/>
            </p:nvSpPr>
            <p:spPr bwMode="auto">
              <a:xfrm rot="-1147493">
                <a:off x="4414" y="1969"/>
                <a:ext cx="236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3" name="Oval 35"/>
              <p:cNvSpPr>
                <a:spLocks noChangeArrowheads="1"/>
              </p:cNvSpPr>
              <p:nvPr/>
            </p:nvSpPr>
            <p:spPr bwMode="auto">
              <a:xfrm rot="-668449">
                <a:off x="4290" y="2014"/>
                <a:ext cx="247" cy="33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4" name="Oval 36"/>
              <p:cNvSpPr>
                <a:spLocks noChangeArrowheads="1"/>
              </p:cNvSpPr>
              <p:nvPr/>
            </p:nvSpPr>
            <p:spPr bwMode="auto">
              <a:xfrm rot="-668449">
                <a:off x="4400" y="2145"/>
                <a:ext cx="72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5" name="Oval 37"/>
              <p:cNvSpPr>
                <a:spLocks noChangeArrowheads="1"/>
              </p:cNvSpPr>
              <p:nvPr/>
            </p:nvSpPr>
            <p:spPr bwMode="auto">
              <a:xfrm rot="-155517">
                <a:off x="4385" y="2451"/>
                <a:ext cx="204" cy="3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6" name="Oval 38"/>
              <p:cNvSpPr>
                <a:spLocks noChangeArrowheads="1"/>
              </p:cNvSpPr>
              <p:nvPr/>
            </p:nvSpPr>
            <p:spPr bwMode="auto">
              <a:xfrm rot="794273">
                <a:off x="4478" y="2546"/>
                <a:ext cx="75" cy="14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7" name="Oval 39"/>
              <p:cNvSpPr>
                <a:spLocks noChangeArrowheads="1"/>
              </p:cNvSpPr>
              <p:nvPr/>
            </p:nvSpPr>
            <p:spPr bwMode="auto">
              <a:xfrm rot="-2180916">
                <a:off x="4189" y="1620"/>
                <a:ext cx="15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8" name="Freeform 40"/>
              <p:cNvSpPr>
                <a:spLocks/>
              </p:cNvSpPr>
              <p:nvPr/>
            </p:nvSpPr>
            <p:spPr bwMode="auto">
              <a:xfrm>
                <a:off x="4367" y="1562"/>
                <a:ext cx="135" cy="75"/>
              </a:xfrm>
              <a:custGeom>
                <a:avLst/>
                <a:gdLst>
                  <a:gd name="T0" fmla="*/ 19 w 135"/>
                  <a:gd name="T1" fmla="*/ 0 h 75"/>
                  <a:gd name="T2" fmla="*/ 57 w 135"/>
                  <a:gd name="T3" fmla="*/ 0 h 75"/>
                  <a:gd name="T4" fmla="*/ 84 w 135"/>
                  <a:gd name="T5" fmla="*/ 9 h 75"/>
                  <a:gd name="T6" fmla="*/ 102 w 135"/>
                  <a:gd name="T7" fmla="*/ 19 h 75"/>
                  <a:gd name="T8" fmla="*/ 127 w 135"/>
                  <a:gd name="T9" fmla="*/ 46 h 75"/>
                  <a:gd name="T10" fmla="*/ 135 w 135"/>
                  <a:gd name="T11" fmla="*/ 66 h 75"/>
                  <a:gd name="T12" fmla="*/ 121 w 135"/>
                  <a:gd name="T13" fmla="*/ 75 h 75"/>
                  <a:gd name="T14" fmla="*/ 0 w 135"/>
                  <a:gd name="T15" fmla="*/ 6 h 7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5"/>
                  <a:gd name="T25" fmla="*/ 0 h 75"/>
                  <a:gd name="T26" fmla="*/ 135 w 135"/>
                  <a:gd name="T27" fmla="*/ 75 h 7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5" h="75">
                    <a:moveTo>
                      <a:pt x="19" y="0"/>
                    </a:moveTo>
                    <a:lnTo>
                      <a:pt x="57" y="0"/>
                    </a:lnTo>
                    <a:lnTo>
                      <a:pt x="84" y="9"/>
                    </a:lnTo>
                    <a:lnTo>
                      <a:pt x="102" y="19"/>
                    </a:lnTo>
                    <a:lnTo>
                      <a:pt x="127" y="46"/>
                    </a:lnTo>
                    <a:lnTo>
                      <a:pt x="135" y="66"/>
                    </a:lnTo>
                    <a:lnTo>
                      <a:pt x="121" y="75"/>
                    </a:lnTo>
                    <a:lnTo>
                      <a:pt x="0" y="6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89" name="Freeform 41"/>
              <p:cNvSpPr>
                <a:spLocks/>
              </p:cNvSpPr>
              <p:nvPr/>
            </p:nvSpPr>
            <p:spPr bwMode="auto">
              <a:xfrm>
                <a:off x="4423" y="1565"/>
                <a:ext cx="95" cy="41"/>
              </a:xfrm>
              <a:custGeom>
                <a:avLst/>
                <a:gdLst>
                  <a:gd name="T0" fmla="*/ 26 w 95"/>
                  <a:gd name="T1" fmla="*/ 0 h 41"/>
                  <a:gd name="T2" fmla="*/ 69 w 95"/>
                  <a:gd name="T3" fmla="*/ 3 h 41"/>
                  <a:gd name="T4" fmla="*/ 87 w 95"/>
                  <a:gd name="T5" fmla="*/ 15 h 41"/>
                  <a:gd name="T6" fmla="*/ 95 w 95"/>
                  <a:gd name="T7" fmla="*/ 33 h 41"/>
                  <a:gd name="T8" fmla="*/ 89 w 95"/>
                  <a:gd name="T9" fmla="*/ 41 h 41"/>
                  <a:gd name="T10" fmla="*/ 71 w 95"/>
                  <a:gd name="T11" fmla="*/ 21 h 41"/>
                  <a:gd name="T12" fmla="*/ 45 w 95"/>
                  <a:gd name="T13" fmla="*/ 20 h 41"/>
                  <a:gd name="T14" fmla="*/ 0 w 95"/>
                  <a:gd name="T15" fmla="*/ 18 h 41"/>
                  <a:gd name="T16" fmla="*/ 26 w 95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5"/>
                  <a:gd name="T28" fmla="*/ 0 h 41"/>
                  <a:gd name="T29" fmla="*/ 95 w 95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5" h="41">
                    <a:moveTo>
                      <a:pt x="26" y="0"/>
                    </a:moveTo>
                    <a:lnTo>
                      <a:pt x="69" y="3"/>
                    </a:lnTo>
                    <a:lnTo>
                      <a:pt x="87" y="15"/>
                    </a:lnTo>
                    <a:lnTo>
                      <a:pt x="95" y="33"/>
                    </a:lnTo>
                    <a:lnTo>
                      <a:pt x="89" y="41"/>
                    </a:lnTo>
                    <a:lnTo>
                      <a:pt x="71" y="21"/>
                    </a:lnTo>
                    <a:lnTo>
                      <a:pt x="45" y="20"/>
                    </a:lnTo>
                    <a:lnTo>
                      <a:pt x="0" y="1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0" name="Freeform 42"/>
              <p:cNvSpPr>
                <a:spLocks/>
              </p:cNvSpPr>
              <p:nvPr/>
            </p:nvSpPr>
            <p:spPr bwMode="auto">
              <a:xfrm>
                <a:off x="4025" y="2480"/>
                <a:ext cx="702" cy="490"/>
              </a:xfrm>
              <a:custGeom>
                <a:avLst/>
                <a:gdLst>
                  <a:gd name="T0" fmla="*/ 189 w 702"/>
                  <a:gd name="T1" fmla="*/ 56 h 490"/>
                  <a:gd name="T2" fmla="*/ 79 w 702"/>
                  <a:gd name="T3" fmla="*/ 205 h 490"/>
                  <a:gd name="T4" fmla="*/ 55 w 702"/>
                  <a:gd name="T5" fmla="*/ 284 h 490"/>
                  <a:gd name="T6" fmla="*/ 47 w 702"/>
                  <a:gd name="T7" fmla="*/ 363 h 490"/>
                  <a:gd name="T8" fmla="*/ 31 w 702"/>
                  <a:gd name="T9" fmla="*/ 411 h 490"/>
                  <a:gd name="T10" fmla="*/ 0 w 702"/>
                  <a:gd name="T11" fmla="*/ 466 h 490"/>
                  <a:gd name="T12" fmla="*/ 87 w 702"/>
                  <a:gd name="T13" fmla="*/ 490 h 490"/>
                  <a:gd name="T14" fmla="*/ 197 w 702"/>
                  <a:gd name="T15" fmla="*/ 474 h 490"/>
                  <a:gd name="T16" fmla="*/ 418 w 702"/>
                  <a:gd name="T17" fmla="*/ 411 h 490"/>
                  <a:gd name="T18" fmla="*/ 544 w 702"/>
                  <a:gd name="T19" fmla="*/ 387 h 490"/>
                  <a:gd name="T20" fmla="*/ 678 w 702"/>
                  <a:gd name="T21" fmla="*/ 387 h 490"/>
                  <a:gd name="T22" fmla="*/ 702 w 702"/>
                  <a:gd name="T23" fmla="*/ 324 h 490"/>
                  <a:gd name="T24" fmla="*/ 647 w 702"/>
                  <a:gd name="T25" fmla="*/ 221 h 490"/>
                  <a:gd name="T26" fmla="*/ 599 w 702"/>
                  <a:gd name="T27" fmla="*/ 103 h 490"/>
                  <a:gd name="T28" fmla="*/ 521 w 702"/>
                  <a:gd name="T29" fmla="*/ 0 h 490"/>
                  <a:gd name="T30" fmla="*/ 355 w 702"/>
                  <a:gd name="T31" fmla="*/ 16 h 490"/>
                  <a:gd name="T32" fmla="*/ 260 w 702"/>
                  <a:gd name="T33" fmla="*/ 24 h 490"/>
                  <a:gd name="T34" fmla="*/ 189 w 702"/>
                  <a:gd name="T35" fmla="*/ 56 h 4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02"/>
                  <a:gd name="T55" fmla="*/ 0 h 490"/>
                  <a:gd name="T56" fmla="*/ 702 w 702"/>
                  <a:gd name="T57" fmla="*/ 490 h 4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02" h="490">
                    <a:moveTo>
                      <a:pt x="189" y="56"/>
                    </a:moveTo>
                    <a:lnTo>
                      <a:pt x="79" y="205"/>
                    </a:lnTo>
                    <a:lnTo>
                      <a:pt x="55" y="284"/>
                    </a:lnTo>
                    <a:lnTo>
                      <a:pt x="47" y="363"/>
                    </a:lnTo>
                    <a:lnTo>
                      <a:pt x="31" y="411"/>
                    </a:lnTo>
                    <a:lnTo>
                      <a:pt x="0" y="466"/>
                    </a:lnTo>
                    <a:lnTo>
                      <a:pt x="87" y="490"/>
                    </a:lnTo>
                    <a:lnTo>
                      <a:pt x="197" y="474"/>
                    </a:lnTo>
                    <a:lnTo>
                      <a:pt x="418" y="411"/>
                    </a:lnTo>
                    <a:lnTo>
                      <a:pt x="544" y="387"/>
                    </a:lnTo>
                    <a:lnTo>
                      <a:pt x="678" y="387"/>
                    </a:lnTo>
                    <a:lnTo>
                      <a:pt x="702" y="324"/>
                    </a:lnTo>
                    <a:lnTo>
                      <a:pt x="647" y="221"/>
                    </a:lnTo>
                    <a:lnTo>
                      <a:pt x="599" y="103"/>
                    </a:lnTo>
                    <a:lnTo>
                      <a:pt x="521" y="0"/>
                    </a:lnTo>
                    <a:lnTo>
                      <a:pt x="355" y="16"/>
                    </a:lnTo>
                    <a:lnTo>
                      <a:pt x="260" y="24"/>
                    </a:lnTo>
                    <a:lnTo>
                      <a:pt x="189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1" name="Arc 43"/>
              <p:cNvSpPr>
                <a:spLocks/>
              </p:cNvSpPr>
              <p:nvPr/>
            </p:nvSpPr>
            <p:spPr bwMode="auto">
              <a:xfrm>
                <a:off x="3848" y="2020"/>
                <a:ext cx="1059" cy="270"/>
              </a:xfrm>
              <a:custGeom>
                <a:avLst/>
                <a:gdLst>
                  <a:gd name="T0" fmla="*/ 821 w 43200"/>
                  <a:gd name="T1" fmla="*/ 0 h 39637"/>
                  <a:gd name="T2" fmla="*/ 206 w 43200"/>
                  <a:gd name="T3" fmla="*/ 6 h 39637"/>
                  <a:gd name="T4" fmla="*/ 530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2" name="Arc 44"/>
              <p:cNvSpPr>
                <a:spLocks/>
              </p:cNvSpPr>
              <p:nvPr/>
            </p:nvSpPr>
            <p:spPr bwMode="auto">
              <a:xfrm>
                <a:off x="3807" y="2827"/>
                <a:ext cx="1239" cy="270"/>
              </a:xfrm>
              <a:custGeom>
                <a:avLst/>
                <a:gdLst>
                  <a:gd name="T0" fmla="*/ 960 w 43200"/>
                  <a:gd name="T1" fmla="*/ 0 h 39637"/>
                  <a:gd name="T2" fmla="*/ 241 w 43200"/>
                  <a:gd name="T3" fmla="*/ 6 h 39637"/>
                  <a:gd name="T4" fmla="*/ 620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3" name="Arc 45"/>
              <p:cNvSpPr>
                <a:spLocks/>
              </p:cNvSpPr>
              <p:nvPr/>
            </p:nvSpPr>
            <p:spPr bwMode="auto">
              <a:xfrm>
                <a:off x="3955" y="3254"/>
                <a:ext cx="1012" cy="270"/>
              </a:xfrm>
              <a:custGeom>
                <a:avLst/>
                <a:gdLst>
                  <a:gd name="T0" fmla="*/ 784 w 43200"/>
                  <a:gd name="T1" fmla="*/ 0 h 39637"/>
                  <a:gd name="T2" fmla="*/ 197 w 43200"/>
                  <a:gd name="T3" fmla="*/ 6 h 39637"/>
                  <a:gd name="T4" fmla="*/ 506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0894" name="Group 46"/>
              <p:cNvGrpSpPr>
                <a:grpSpLocks/>
              </p:cNvGrpSpPr>
              <p:nvPr/>
            </p:nvGrpSpPr>
            <p:grpSpPr bwMode="auto">
              <a:xfrm>
                <a:off x="4314" y="3900"/>
                <a:ext cx="158" cy="295"/>
                <a:chOff x="4101" y="3763"/>
                <a:chExt cx="158" cy="295"/>
              </a:xfrm>
            </p:grpSpPr>
            <p:sp>
              <p:nvSpPr>
                <p:cNvPr id="30913" name="Freeform 47"/>
                <p:cNvSpPr>
                  <a:spLocks/>
                </p:cNvSpPr>
                <p:nvPr/>
              </p:nvSpPr>
              <p:spPr bwMode="auto">
                <a:xfrm rot="167413">
                  <a:off x="4117" y="3763"/>
                  <a:ext cx="141" cy="268"/>
                </a:xfrm>
                <a:custGeom>
                  <a:avLst/>
                  <a:gdLst>
                    <a:gd name="T0" fmla="*/ 0 w 158"/>
                    <a:gd name="T1" fmla="*/ 0 h 284"/>
                    <a:gd name="T2" fmla="*/ 16 w 158"/>
                    <a:gd name="T3" fmla="*/ 158 h 284"/>
                    <a:gd name="T4" fmla="*/ 56 w 158"/>
                    <a:gd name="T5" fmla="*/ 229 h 284"/>
                    <a:gd name="T6" fmla="*/ 111 w 158"/>
                    <a:gd name="T7" fmla="*/ 284 h 284"/>
                    <a:gd name="T8" fmla="*/ 158 w 158"/>
                    <a:gd name="T9" fmla="*/ 268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284"/>
                    <a:gd name="T17" fmla="*/ 158 w 158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284">
                      <a:moveTo>
                        <a:pt x="0" y="0"/>
                      </a:moveTo>
                      <a:lnTo>
                        <a:pt x="16" y="158"/>
                      </a:lnTo>
                      <a:lnTo>
                        <a:pt x="56" y="229"/>
                      </a:lnTo>
                      <a:lnTo>
                        <a:pt x="111" y="284"/>
                      </a:lnTo>
                      <a:lnTo>
                        <a:pt x="158" y="268"/>
                      </a:ln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0914" name="Freeform 48"/>
                <p:cNvSpPr>
                  <a:spLocks/>
                </p:cNvSpPr>
                <p:nvPr/>
              </p:nvSpPr>
              <p:spPr bwMode="auto">
                <a:xfrm rot="167413">
                  <a:off x="4101" y="3774"/>
                  <a:ext cx="158" cy="284"/>
                </a:xfrm>
                <a:custGeom>
                  <a:avLst/>
                  <a:gdLst>
                    <a:gd name="T0" fmla="*/ 0 w 158"/>
                    <a:gd name="T1" fmla="*/ 0 h 284"/>
                    <a:gd name="T2" fmla="*/ 16 w 158"/>
                    <a:gd name="T3" fmla="*/ 158 h 284"/>
                    <a:gd name="T4" fmla="*/ 56 w 158"/>
                    <a:gd name="T5" fmla="*/ 229 h 284"/>
                    <a:gd name="T6" fmla="*/ 111 w 158"/>
                    <a:gd name="T7" fmla="*/ 284 h 284"/>
                    <a:gd name="T8" fmla="*/ 158 w 158"/>
                    <a:gd name="T9" fmla="*/ 268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284"/>
                    <a:gd name="T17" fmla="*/ 158 w 158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284">
                      <a:moveTo>
                        <a:pt x="0" y="0"/>
                      </a:moveTo>
                      <a:lnTo>
                        <a:pt x="16" y="158"/>
                      </a:lnTo>
                      <a:lnTo>
                        <a:pt x="56" y="229"/>
                      </a:lnTo>
                      <a:lnTo>
                        <a:pt x="111" y="284"/>
                      </a:lnTo>
                      <a:lnTo>
                        <a:pt x="158" y="268"/>
                      </a:lnTo>
                    </a:path>
                  </a:pathLst>
                </a:custGeom>
                <a:noFill/>
                <a:ln w="38100">
                  <a:solidFill>
                    <a:schemeClr val="folHlink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30895" name="Text Box 49"/>
              <p:cNvSpPr txBox="1">
                <a:spLocks noChangeArrowheads="1"/>
              </p:cNvSpPr>
              <p:nvPr/>
            </p:nvSpPr>
            <p:spPr bwMode="auto">
              <a:xfrm>
                <a:off x="3127" y="1471"/>
                <a:ext cx="5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 b="0">
                    <a:solidFill>
                      <a:srgbClr val="CC0000"/>
                    </a:solidFill>
                    <a:ea typeface="华文中宋" pitchFamily="2" charset="-122"/>
                  </a:rPr>
                  <a:t>收臂</a:t>
                </a:r>
              </a:p>
            </p:txBody>
          </p:sp>
          <p:grpSp>
            <p:nvGrpSpPr>
              <p:cNvPr id="30896" name="Group 50"/>
              <p:cNvGrpSpPr>
                <a:grpSpLocks/>
              </p:cNvGrpSpPr>
              <p:nvPr/>
            </p:nvGrpSpPr>
            <p:grpSpPr bwMode="auto">
              <a:xfrm>
                <a:off x="3112" y="2288"/>
                <a:ext cx="584" cy="608"/>
                <a:chOff x="3033" y="2587"/>
                <a:chExt cx="584" cy="608"/>
              </a:xfrm>
            </p:grpSpPr>
            <p:sp>
              <p:nvSpPr>
                <p:cNvPr id="3090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198" y="2907"/>
                  <a:ext cx="41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 b="0">
                      <a:ea typeface="华文中宋" pitchFamily="2" charset="-122"/>
                    </a:rPr>
                    <a:t>大</a:t>
                  </a:r>
                </a:p>
              </p:txBody>
            </p:sp>
            <p:sp>
              <p:nvSpPr>
                <p:cNvPr id="3091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3191" y="2587"/>
                  <a:ext cx="41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 b="0">
                      <a:ea typeface="华文中宋" pitchFamily="2" charset="-122"/>
                    </a:rPr>
                    <a:t>小</a:t>
                  </a:r>
                </a:p>
              </p:txBody>
            </p:sp>
            <p:sp>
              <p:nvSpPr>
                <p:cNvPr id="30911" name="WordArt 53"/>
                <p:cNvSpPr>
                  <a:spLocks noChangeArrowheads="1" noChangeShapeType="1" noTextEdit="1"/>
                </p:cNvSpPr>
                <p:nvPr/>
              </p:nvSpPr>
              <p:spPr bwMode="auto">
                <a:xfrm rot="-116465">
                  <a:off x="3037" y="2646"/>
                  <a:ext cx="178" cy="16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8333"/>
                    </a:avLst>
                  </a:prstTxWarp>
                </a:bodyPr>
                <a:lstStyle/>
                <a:p>
                  <a:pPr algn="ctr"/>
                  <a:r>
                    <a:rPr lang="en-US" altLang="zh-CN" sz="20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I</a:t>
                  </a:r>
                  <a:endParaRPr lang="zh-CN" altLang="en-US" sz="20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0912" name="WordArt 54"/>
                <p:cNvSpPr>
                  <a:spLocks noChangeArrowheads="1" noChangeShapeType="1" noTextEdit="1"/>
                </p:cNvSpPr>
                <p:nvPr/>
              </p:nvSpPr>
              <p:spPr bwMode="auto">
                <a:xfrm rot="-116465">
                  <a:off x="3033" y="2984"/>
                  <a:ext cx="183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chemeClr val="tx2"/>
                      </a:solidFill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chemeClr val="tx2"/>
                    </a:solidFill>
                    <a:latin typeface="Symbol"/>
                  </a:endParaRPr>
                </a:p>
              </p:txBody>
            </p:sp>
          </p:grpSp>
          <p:sp>
            <p:nvSpPr>
              <p:cNvPr id="30897" name="Freeform 55"/>
              <p:cNvSpPr>
                <a:spLocks/>
              </p:cNvSpPr>
              <p:nvPr/>
            </p:nvSpPr>
            <p:spPr bwMode="auto">
              <a:xfrm rot="-47620">
                <a:off x="4724" y="2655"/>
                <a:ext cx="39" cy="189"/>
              </a:xfrm>
              <a:custGeom>
                <a:avLst/>
                <a:gdLst>
                  <a:gd name="T0" fmla="*/ 0 w 39"/>
                  <a:gd name="T1" fmla="*/ 0 h 189"/>
                  <a:gd name="T2" fmla="*/ 31 w 39"/>
                  <a:gd name="T3" fmla="*/ 110 h 189"/>
                  <a:gd name="T4" fmla="*/ 39 w 39"/>
                  <a:gd name="T5" fmla="*/ 189 h 189"/>
                  <a:gd name="T6" fmla="*/ 0 60000 65536"/>
                  <a:gd name="T7" fmla="*/ 0 60000 65536"/>
                  <a:gd name="T8" fmla="*/ 0 60000 65536"/>
                  <a:gd name="T9" fmla="*/ 0 w 39"/>
                  <a:gd name="T10" fmla="*/ 0 h 189"/>
                  <a:gd name="T11" fmla="*/ 39 w 39"/>
                  <a:gd name="T12" fmla="*/ 189 h 1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" h="189">
                    <a:moveTo>
                      <a:pt x="0" y="0"/>
                    </a:moveTo>
                    <a:lnTo>
                      <a:pt x="31" y="110"/>
                    </a:lnTo>
                    <a:lnTo>
                      <a:pt x="39" y="189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8" name="Freeform 56"/>
              <p:cNvSpPr>
                <a:spLocks/>
              </p:cNvSpPr>
              <p:nvPr/>
            </p:nvSpPr>
            <p:spPr bwMode="auto">
              <a:xfrm>
                <a:off x="4667" y="2620"/>
                <a:ext cx="115" cy="274"/>
              </a:xfrm>
              <a:custGeom>
                <a:avLst/>
                <a:gdLst>
                  <a:gd name="T0" fmla="*/ 0 w 115"/>
                  <a:gd name="T1" fmla="*/ 45 h 274"/>
                  <a:gd name="T2" fmla="*/ 13 w 115"/>
                  <a:gd name="T3" fmla="*/ 93 h 274"/>
                  <a:gd name="T4" fmla="*/ 27 w 115"/>
                  <a:gd name="T5" fmla="*/ 135 h 274"/>
                  <a:gd name="T6" fmla="*/ 34 w 115"/>
                  <a:gd name="T7" fmla="*/ 178 h 274"/>
                  <a:gd name="T8" fmla="*/ 43 w 115"/>
                  <a:gd name="T9" fmla="*/ 222 h 274"/>
                  <a:gd name="T10" fmla="*/ 48 w 115"/>
                  <a:gd name="T11" fmla="*/ 249 h 274"/>
                  <a:gd name="T12" fmla="*/ 63 w 115"/>
                  <a:gd name="T13" fmla="*/ 274 h 274"/>
                  <a:gd name="T14" fmla="*/ 115 w 115"/>
                  <a:gd name="T15" fmla="*/ 178 h 274"/>
                  <a:gd name="T16" fmla="*/ 25 w 115"/>
                  <a:gd name="T17" fmla="*/ 60 h 274"/>
                  <a:gd name="T18" fmla="*/ 7 w 115"/>
                  <a:gd name="T19" fmla="*/ 69 h 274"/>
                  <a:gd name="T20" fmla="*/ 12 w 115"/>
                  <a:gd name="T21" fmla="*/ 90 h 2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5"/>
                  <a:gd name="T34" fmla="*/ 0 h 274"/>
                  <a:gd name="T35" fmla="*/ 115 w 115"/>
                  <a:gd name="T36" fmla="*/ 274 h 2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5" h="274">
                    <a:moveTo>
                      <a:pt x="0" y="45"/>
                    </a:moveTo>
                    <a:lnTo>
                      <a:pt x="13" y="93"/>
                    </a:lnTo>
                    <a:lnTo>
                      <a:pt x="27" y="135"/>
                    </a:lnTo>
                    <a:lnTo>
                      <a:pt x="34" y="178"/>
                    </a:lnTo>
                    <a:lnTo>
                      <a:pt x="43" y="222"/>
                    </a:lnTo>
                    <a:lnTo>
                      <a:pt x="48" y="249"/>
                    </a:lnTo>
                    <a:lnTo>
                      <a:pt x="63" y="274"/>
                    </a:lnTo>
                    <a:lnTo>
                      <a:pt x="115" y="178"/>
                    </a:lnTo>
                    <a:cubicBezTo>
                      <a:pt x="17" y="0"/>
                      <a:pt x="94" y="60"/>
                      <a:pt x="25" y="60"/>
                    </a:cubicBezTo>
                    <a:lnTo>
                      <a:pt x="7" y="69"/>
                    </a:lnTo>
                    <a:lnTo>
                      <a:pt x="12" y="90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99" name="Freeform 57"/>
              <p:cNvSpPr>
                <a:spLocks/>
              </p:cNvSpPr>
              <p:nvPr/>
            </p:nvSpPr>
            <p:spPr bwMode="auto">
              <a:xfrm>
                <a:off x="3984" y="2549"/>
                <a:ext cx="210" cy="457"/>
              </a:xfrm>
              <a:custGeom>
                <a:avLst/>
                <a:gdLst>
                  <a:gd name="T0" fmla="*/ 192 w 210"/>
                  <a:gd name="T1" fmla="*/ 32 h 435"/>
                  <a:gd name="T2" fmla="*/ 169 w 210"/>
                  <a:gd name="T3" fmla="*/ 65 h 435"/>
                  <a:gd name="T4" fmla="*/ 153 w 210"/>
                  <a:gd name="T5" fmla="*/ 99 h 435"/>
                  <a:gd name="T6" fmla="*/ 144 w 210"/>
                  <a:gd name="T7" fmla="*/ 156 h 435"/>
                  <a:gd name="T8" fmla="*/ 141 w 210"/>
                  <a:gd name="T9" fmla="*/ 201 h 435"/>
                  <a:gd name="T10" fmla="*/ 148 w 210"/>
                  <a:gd name="T11" fmla="*/ 233 h 435"/>
                  <a:gd name="T12" fmla="*/ 163 w 210"/>
                  <a:gd name="T13" fmla="*/ 311 h 435"/>
                  <a:gd name="T14" fmla="*/ 178 w 210"/>
                  <a:gd name="T15" fmla="*/ 350 h 435"/>
                  <a:gd name="T16" fmla="*/ 198 w 210"/>
                  <a:gd name="T17" fmla="*/ 401 h 435"/>
                  <a:gd name="T18" fmla="*/ 210 w 210"/>
                  <a:gd name="T19" fmla="*/ 419 h 435"/>
                  <a:gd name="T20" fmla="*/ 189 w 210"/>
                  <a:gd name="T21" fmla="*/ 435 h 435"/>
                  <a:gd name="T22" fmla="*/ 138 w 210"/>
                  <a:gd name="T23" fmla="*/ 414 h 435"/>
                  <a:gd name="T24" fmla="*/ 72 w 210"/>
                  <a:gd name="T25" fmla="*/ 408 h 435"/>
                  <a:gd name="T26" fmla="*/ 0 w 210"/>
                  <a:gd name="T27" fmla="*/ 380 h 435"/>
                  <a:gd name="T28" fmla="*/ 0 w 210"/>
                  <a:gd name="T29" fmla="*/ 65 h 435"/>
                  <a:gd name="T30" fmla="*/ 82 w 210"/>
                  <a:gd name="T31" fmla="*/ 0 h 435"/>
                  <a:gd name="T32" fmla="*/ 192 w 210"/>
                  <a:gd name="T33" fmla="*/ 32 h 4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0"/>
                  <a:gd name="T52" fmla="*/ 0 h 435"/>
                  <a:gd name="T53" fmla="*/ 210 w 210"/>
                  <a:gd name="T54" fmla="*/ 435 h 4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0" h="435">
                    <a:moveTo>
                      <a:pt x="192" y="32"/>
                    </a:moveTo>
                    <a:lnTo>
                      <a:pt x="169" y="65"/>
                    </a:lnTo>
                    <a:lnTo>
                      <a:pt x="153" y="99"/>
                    </a:lnTo>
                    <a:lnTo>
                      <a:pt x="144" y="156"/>
                    </a:lnTo>
                    <a:lnTo>
                      <a:pt x="141" y="201"/>
                    </a:lnTo>
                    <a:lnTo>
                      <a:pt x="148" y="233"/>
                    </a:lnTo>
                    <a:lnTo>
                      <a:pt x="163" y="311"/>
                    </a:lnTo>
                    <a:lnTo>
                      <a:pt x="178" y="350"/>
                    </a:lnTo>
                    <a:lnTo>
                      <a:pt x="198" y="401"/>
                    </a:lnTo>
                    <a:lnTo>
                      <a:pt x="210" y="419"/>
                    </a:lnTo>
                    <a:lnTo>
                      <a:pt x="189" y="435"/>
                    </a:lnTo>
                    <a:lnTo>
                      <a:pt x="138" y="414"/>
                    </a:lnTo>
                    <a:lnTo>
                      <a:pt x="72" y="408"/>
                    </a:lnTo>
                    <a:lnTo>
                      <a:pt x="0" y="380"/>
                    </a:lnTo>
                    <a:lnTo>
                      <a:pt x="0" y="65"/>
                    </a:lnTo>
                    <a:lnTo>
                      <a:pt x="82" y="0"/>
                    </a:lnTo>
                    <a:lnTo>
                      <a:pt x="192" y="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0" name="Freeform 58"/>
              <p:cNvSpPr>
                <a:spLocks/>
              </p:cNvSpPr>
              <p:nvPr/>
            </p:nvSpPr>
            <p:spPr bwMode="auto">
              <a:xfrm>
                <a:off x="4221" y="2501"/>
                <a:ext cx="371" cy="40"/>
              </a:xfrm>
              <a:custGeom>
                <a:avLst/>
                <a:gdLst>
                  <a:gd name="T0" fmla="*/ 0 w 371"/>
                  <a:gd name="T1" fmla="*/ 24 h 40"/>
                  <a:gd name="T2" fmla="*/ 71 w 371"/>
                  <a:gd name="T3" fmla="*/ 0 h 40"/>
                  <a:gd name="T4" fmla="*/ 150 w 371"/>
                  <a:gd name="T5" fmla="*/ 8 h 40"/>
                  <a:gd name="T6" fmla="*/ 206 w 371"/>
                  <a:gd name="T7" fmla="*/ 24 h 40"/>
                  <a:gd name="T8" fmla="*/ 261 w 371"/>
                  <a:gd name="T9" fmla="*/ 40 h 40"/>
                  <a:gd name="T10" fmla="*/ 371 w 371"/>
                  <a:gd name="T11" fmla="*/ 16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1"/>
                  <a:gd name="T19" fmla="*/ 0 h 40"/>
                  <a:gd name="T20" fmla="*/ 371 w 371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1" h="40">
                    <a:moveTo>
                      <a:pt x="0" y="24"/>
                    </a:moveTo>
                    <a:lnTo>
                      <a:pt x="71" y="0"/>
                    </a:lnTo>
                    <a:lnTo>
                      <a:pt x="150" y="8"/>
                    </a:lnTo>
                    <a:lnTo>
                      <a:pt x="206" y="24"/>
                    </a:lnTo>
                    <a:lnTo>
                      <a:pt x="261" y="40"/>
                    </a:lnTo>
                    <a:lnTo>
                      <a:pt x="371" y="16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1" name="Freeform 59"/>
              <p:cNvSpPr>
                <a:spLocks/>
              </p:cNvSpPr>
              <p:nvPr/>
            </p:nvSpPr>
            <p:spPr bwMode="auto">
              <a:xfrm>
                <a:off x="4305" y="1911"/>
                <a:ext cx="191" cy="65"/>
              </a:xfrm>
              <a:custGeom>
                <a:avLst/>
                <a:gdLst>
                  <a:gd name="T0" fmla="*/ 0 w 191"/>
                  <a:gd name="T1" fmla="*/ 0 h 65"/>
                  <a:gd name="T2" fmla="*/ 24 w 191"/>
                  <a:gd name="T3" fmla="*/ 5 h 65"/>
                  <a:gd name="T4" fmla="*/ 50 w 191"/>
                  <a:gd name="T5" fmla="*/ 18 h 65"/>
                  <a:gd name="T6" fmla="*/ 83 w 191"/>
                  <a:gd name="T7" fmla="*/ 42 h 65"/>
                  <a:gd name="T8" fmla="*/ 113 w 191"/>
                  <a:gd name="T9" fmla="*/ 57 h 65"/>
                  <a:gd name="T10" fmla="*/ 150 w 191"/>
                  <a:gd name="T11" fmla="*/ 65 h 65"/>
                  <a:gd name="T12" fmla="*/ 171 w 191"/>
                  <a:gd name="T13" fmla="*/ 65 h 65"/>
                  <a:gd name="T14" fmla="*/ 189 w 191"/>
                  <a:gd name="T15" fmla="*/ 57 h 65"/>
                  <a:gd name="T16" fmla="*/ 191 w 191"/>
                  <a:gd name="T17" fmla="*/ 35 h 65"/>
                  <a:gd name="T18" fmla="*/ 189 w 191"/>
                  <a:gd name="T19" fmla="*/ 15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1"/>
                  <a:gd name="T31" fmla="*/ 0 h 65"/>
                  <a:gd name="T32" fmla="*/ 191 w 191"/>
                  <a:gd name="T33" fmla="*/ 65 h 6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1" h="65">
                    <a:moveTo>
                      <a:pt x="0" y="0"/>
                    </a:moveTo>
                    <a:lnTo>
                      <a:pt x="24" y="5"/>
                    </a:lnTo>
                    <a:lnTo>
                      <a:pt x="50" y="18"/>
                    </a:lnTo>
                    <a:lnTo>
                      <a:pt x="83" y="42"/>
                    </a:lnTo>
                    <a:lnTo>
                      <a:pt x="113" y="57"/>
                    </a:lnTo>
                    <a:lnTo>
                      <a:pt x="150" y="65"/>
                    </a:lnTo>
                    <a:lnTo>
                      <a:pt x="171" y="65"/>
                    </a:lnTo>
                    <a:lnTo>
                      <a:pt x="189" y="57"/>
                    </a:lnTo>
                    <a:lnTo>
                      <a:pt x="191" y="35"/>
                    </a:lnTo>
                    <a:lnTo>
                      <a:pt x="189" y="15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2" name="Freeform 60"/>
              <p:cNvSpPr>
                <a:spLocks/>
              </p:cNvSpPr>
              <p:nvPr/>
            </p:nvSpPr>
            <p:spPr bwMode="auto">
              <a:xfrm>
                <a:off x="4454" y="1285"/>
                <a:ext cx="91" cy="42"/>
              </a:xfrm>
              <a:custGeom>
                <a:avLst/>
                <a:gdLst>
                  <a:gd name="T0" fmla="*/ 0 w 91"/>
                  <a:gd name="T1" fmla="*/ 22 h 42"/>
                  <a:gd name="T2" fmla="*/ 22 w 91"/>
                  <a:gd name="T3" fmla="*/ 33 h 42"/>
                  <a:gd name="T4" fmla="*/ 48 w 91"/>
                  <a:gd name="T5" fmla="*/ 42 h 42"/>
                  <a:gd name="T6" fmla="*/ 70 w 91"/>
                  <a:gd name="T7" fmla="*/ 34 h 42"/>
                  <a:gd name="T8" fmla="*/ 91 w 91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42"/>
                  <a:gd name="T17" fmla="*/ 91 w 91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42">
                    <a:moveTo>
                      <a:pt x="0" y="22"/>
                    </a:moveTo>
                    <a:lnTo>
                      <a:pt x="22" y="33"/>
                    </a:lnTo>
                    <a:lnTo>
                      <a:pt x="48" y="42"/>
                    </a:lnTo>
                    <a:lnTo>
                      <a:pt x="70" y="34"/>
                    </a:lnTo>
                    <a:lnTo>
                      <a:pt x="91" y="0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3" name="Freeform 61"/>
              <p:cNvSpPr>
                <a:spLocks/>
              </p:cNvSpPr>
              <p:nvPr/>
            </p:nvSpPr>
            <p:spPr bwMode="auto">
              <a:xfrm>
                <a:off x="4291" y="1276"/>
                <a:ext cx="64" cy="50"/>
              </a:xfrm>
              <a:custGeom>
                <a:avLst/>
                <a:gdLst>
                  <a:gd name="T0" fmla="*/ 0 w 64"/>
                  <a:gd name="T1" fmla="*/ 0 h 50"/>
                  <a:gd name="T2" fmla="*/ 6 w 64"/>
                  <a:gd name="T3" fmla="*/ 29 h 50"/>
                  <a:gd name="T4" fmla="*/ 30 w 64"/>
                  <a:gd name="T5" fmla="*/ 50 h 50"/>
                  <a:gd name="T6" fmla="*/ 64 w 64"/>
                  <a:gd name="T7" fmla="*/ 42 h 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4"/>
                  <a:gd name="T13" fmla="*/ 0 h 50"/>
                  <a:gd name="T14" fmla="*/ 64 w 64"/>
                  <a:gd name="T15" fmla="*/ 50 h 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4" h="50">
                    <a:moveTo>
                      <a:pt x="0" y="0"/>
                    </a:moveTo>
                    <a:lnTo>
                      <a:pt x="6" y="29"/>
                    </a:lnTo>
                    <a:lnTo>
                      <a:pt x="30" y="50"/>
                    </a:lnTo>
                    <a:lnTo>
                      <a:pt x="64" y="42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4" name="Oval 62"/>
              <p:cNvSpPr>
                <a:spLocks noChangeArrowheads="1"/>
              </p:cNvSpPr>
              <p:nvPr/>
            </p:nvSpPr>
            <p:spPr bwMode="auto">
              <a:xfrm rot="21367061" flipH="1">
                <a:off x="4408" y="970"/>
                <a:ext cx="37" cy="10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5" name="Oval 63"/>
              <p:cNvSpPr>
                <a:spLocks noChangeArrowheads="1"/>
              </p:cNvSpPr>
              <p:nvPr/>
            </p:nvSpPr>
            <p:spPr bwMode="auto">
              <a:xfrm rot="21367061" flipH="1">
                <a:off x="4372" y="970"/>
                <a:ext cx="37" cy="10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6" name="Oval 64"/>
              <p:cNvSpPr>
                <a:spLocks noChangeArrowheads="1"/>
              </p:cNvSpPr>
              <p:nvPr/>
            </p:nvSpPr>
            <p:spPr bwMode="auto">
              <a:xfrm rot="-1628500">
                <a:off x="4560" y="1366"/>
                <a:ext cx="133" cy="32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7" name="Freeform 65"/>
              <p:cNvSpPr>
                <a:spLocks/>
              </p:cNvSpPr>
              <p:nvPr/>
            </p:nvSpPr>
            <p:spPr bwMode="auto">
              <a:xfrm>
                <a:off x="4368" y="3665"/>
                <a:ext cx="126" cy="78"/>
              </a:xfrm>
              <a:custGeom>
                <a:avLst/>
                <a:gdLst>
                  <a:gd name="T0" fmla="*/ 0 w 126"/>
                  <a:gd name="T1" fmla="*/ 37 h 78"/>
                  <a:gd name="T2" fmla="*/ 39 w 126"/>
                  <a:gd name="T3" fmla="*/ 78 h 78"/>
                  <a:gd name="T4" fmla="*/ 89 w 126"/>
                  <a:gd name="T5" fmla="*/ 76 h 78"/>
                  <a:gd name="T6" fmla="*/ 122 w 126"/>
                  <a:gd name="T7" fmla="*/ 28 h 78"/>
                  <a:gd name="T8" fmla="*/ 126 w 126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8"/>
                  <a:gd name="T17" fmla="*/ 126 w 126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8">
                    <a:moveTo>
                      <a:pt x="0" y="37"/>
                    </a:moveTo>
                    <a:lnTo>
                      <a:pt x="39" y="78"/>
                    </a:lnTo>
                    <a:lnTo>
                      <a:pt x="89" y="76"/>
                    </a:lnTo>
                    <a:lnTo>
                      <a:pt x="122" y="28"/>
                    </a:lnTo>
                    <a:lnTo>
                      <a:pt x="126" y="0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908" name="Arc 66"/>
              <p:cNvSpPr>
                <a:spLocks/>
              </p:cNvSpPr>
              <p:nvPr/>
            </p:nvSpPr>
            <p:spPr bwMode="auto">
              <a:xfrm>
                <a:off x="3741" y="2383"/>
                <a:ext cx="1326" cy="270"/>
              </a:xfrm>
              <a:custGeom>
                <a:avLst/>
                <a:gdLst>
                  <a:gd name="T0" fmla="*/ 1028 w 43200"/>
                  <a:gd name="T1" fmla="*/ 0 h 39637"/>
                  <a:gd name="T2" fmla="*/ 258 w 43200"/>
                  <a:gd name="T3" fmla="*/ 6 h 39637"/>
                  <a:gd name="T4" fmla="*/ 663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630238" y="1725613"/>
            <a:ext cx="3759200" cy="4821237"/>
            <a:chOff x="397" y="1072"/>
            <a:chExt cx="2368" cy="3037"/>
          </a:xfrm>
        </p:grpSpPr>
        <p:sp>
          <p:nvSpPr>
            <p:cNvPr id="30791" name="Text Box 68"/>
            <p:cNvSpPr txBox="1">
              <a:spLocks noChangeArrowheads="1"/>
            </p:cNvSpPr>
            <p:nvPr/>
          </p:nvSpPr>
          <p:spPr bwMode="auto">
            <a:xfrm>
              <a:off x="1949" y="1481"/>
              <a:ext cx="5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solidFill>
                    <a:srgbClr val="0000CC"/>
                  </a:solidFill>
                </a:rPr>
                <a:t>张臂</a:t>
              </a:r>
            </a:p>
          </p:txBody>
        </p:sp>
        <p:grpSp>
          <p:nvGrpSpPr>
            <p:cNvPr id="30792" name="Group 69"/>
            <p:cNvGrpSpPr>
              <a:grpSpLocks/>
            </p:cNvGrpSpPr>
            <p:nvPr/>
          </p:nvGrpSpPr>
          <p:grpSpPr bwMode="auto">
            <a:xfrm>
              <a:off x="2057" y="2286"/>
              <a:ext cx="579" cy="613"/>
              <a:chOff x="258" y="3154"/>
              <a:chExt cx="579" cy="613"/>
            </a:xfrm>
          </p:grpSpPr>
          <p:sp>
            <p:nvSpPr>
              <p:cNvPr id="30854" name="WordArt 70"/>
              <p:cNvSpPr>
                <a:spLocks noChangeArrowheads="1" noChangeShapeType="1" noTextEdit="1"/>
              </p:cNvSpPr>
              <p:nvPr/>
            </p:nvSpPr>
            <p:spPr bwMode="auto">
              <a:xfrm rot="-116465">
                <a:off x="258" y="3237"/>
                <a:ext cx="178" cy="1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8333"/>
                  </a:avLst>
                </a:prstTxWarp>
              </a:bodyPr>
              <a:lstStyle/>
              <a:p>
                <a:pPr algn="ctr"/>
                <a:r>
                  <a:rPr lang="en-US" altLang="zh-CN" sz="20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rPr>
                  <a:t>J</a:t>
                </a:r>
                <a:endParaRPr lang="zh-CN" altLang="en-US" sz="2000" i="1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Times New Roman"/>
                  <a:cs typeface="Times New Roman"/>
                </a:endParaRPr>
              </a:p>
            </p:txBody>
          </p:sp>
          <p:sp>
            <p:nvSpPr>
              <p:cNvPr id="30855" name="WordArt 71"/>
              <p:cNvSpPr>
                <a:spLocks noChangeArrowheads="1" noChangeShapeType="1" noTextEdit="1"/>
              </p:cNvSpPr>
              <p:nvPr/>
            </p:nvSpPr>
            <p:spPr bwMode="auto">
              <a:xfrm rot="-116465">
                <a:off x="261" y="3567"/>
                <a:ext cx="183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zh-CN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rgbClr val="0000FF"/>
                    </a:solidFill>
                    <a:latin typeface="Symbol"/>
                  </a:rPr>
                  <a:t>w</a:t>
                </a:r>
                <a:endParaRPr lang="zh-CN" altLang="en-US" sz="3600" i="1" kern="10"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solidFill>
                    <a:srgbClr val="0000FF"/>
                  </a:solidFill>
                  <a:latin typeface="Symbol"/>
                </a:endParaRPr>
              </a:p>
            </p:txBody>
          </p:sp>
          <p:sp>
            <p:nvSpPr>
              <p:cNvPr id="30856" name="Text Box 72"/>
              <p:cNvSpPr txBox="1">
                <a:spLocks noChangeArrowheads="1"/>
              </p:cNvSpPr>
              <p:nvPr/>
            </p:nvSpPr>
            <p:spPr bwMode="auto">
              <a:xfrm>
                <a:off x="418" y="3154"/>
                <a:ext cx="4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/>
                  <a:t>大</a:t>
                </a:r>
              </a:p>
            </p:txBody>
          </p:sp>
          <p:sp>
            <p:nvSpPr>
              <p:cNvPr id="30857" name="Text Box 73"/>
              <p:cNvSpPr txBox="1">
                <a:spLocks noChangeArrowheads="1"/>
              </p:cNvSpPr>
              <p:nvPr/>
            </p:nvSpPr>
            <p:spPr bwMode="auto">
              <a:xfrm>
                <a:off x="414" y="3479"/>
                <a:ext cx="4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>
                    <a:ea typeface="华文中宋" pitchFamily="2" charset="-122"/>
                  </a:rPr>
                  <a:t>小</a:t>
                </a:r>
              </a:p>
            </p:txBody>
          </p:sp>
        </p:grpSp>
        <p:sp>
          <p:nvSpPr>
            <p:cNvPr id="30793" name="Oval 74"/>
            <p:cNvSpPr>
              <a:spLocks noChangeArrowheads="1"/>
            </p:cNvSpPr>
            <p:nvPr/>
          </p:nvSpPr>
          <p:spPr bwMode="auto">
            <a:xfrm rot="-4936289">
              <a:off x="2354" y="3119"/>
              <a:ext cx="152" cy="19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4" name="Oval 75"/>
            <p:cNvSpPr>
              <a:spLocks noChangeArrowheads="1"/>
            </p:cNvSpPr>
            <p:nvPr/>
          </p:nvSpPr>
          <p:spPr bwMode="auto">
            <a:xfrm rot="-1281435">
              <a:off x="1355" y="3149"/>
              <a:ext cx="177" cy="50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5" name="Freeform 76"/>
            <p:cNvSpPr>
              <a:spLocks/>
            </p:cNvSpPr>
            <p:nvPr/>
          </p:nvSpPr>
          <p:spPr bwMode="auto">
            <a:xfrm>
              <a:off x="1453" y="2254"/>
              <a:ext cx="260" cy="313"/>
            </a:xfrm>
            <a:custGeom>
              <a:avLst/>
              <a:gdLst>
                <a:gd name="T0" fmla="*/ 71 w 339"/>
                <a:gd name="T1" fmla="*/ 32 h 403"/>
                <a:gd name="T2" fmla="*/ 0 w 339"/>
                <a:gd name="T3" fmla="*/ 126 h 403"/>
                <a:gd name="T4" fmla="*/ 0 w 339"/>
                <a:gd name="T5" fmla="*/ 229 h 403"/>
                <a:gd name="T6" fmla="*/ 102 w 339"/>
                <a:gd name="T7" fmla="*/ 324 h 403"/>
                <a:gd name="T8" fmla="*/ 126 w 339"/>
                <a:gd name="T9" fmla="*/ 403 h 403"/>
                <a:gd name="T10" fmla="*/ 236 w 339"/>
                <a:gd name="T11" fmla="*/ 379 h 403"/>
                <a:gd name="T12" fmla="*/ 291 w 339"/>
                <a:gd name="T13" fmla="*/ 316 h 403"/>
                <a:gd name="T14" fmla="*/ 339 w 339"/>
                <a:gd name="T15" fmla="*/ 331 h 403"/>
                <a:gd name="T16" fmla="*/ 299 w 339"/>
                <a:gd name="T17" fmla="*/ 245 h 403"/>
                <a:gd name="T18" fmla="*/ 189 w 339"/>
                <a:gd name="T19" fmla="*/ 221 h 403"/>
                <a:gd name="T20" fmla="*/ 102 w 339"/>
                <a:gd name="T21" fmla="*/ 189 h 403"/>
                <a:gd name="T22" fmla="*/ 55 w 339"/>
                <a:gd name="T23" fmla="*/ 126 h 403"/>
                <a:gd name="T24" fmla="*/ 126 w 339"/>
                <a:gd name="T25" fmla="*/ 55 h 403"/>
                <a:gd name="T26" fmla="*/ 149 w 339"/>
                <a:gd name="T27" fmla="*/ 0 h 403"/>
                <a:gd name="T28" fmla="*/ 71 w 339"/>
                <a:gd name="T29" fmla="*/ 32 h 40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39"/>
                <a:gd name="T46" fmla="*/ 0 h 403"/>
                <a:gd name="T47" fmla="*/ 339 w 339"/>
                <a:gd name="T48" fmla="*/ 403 h 40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39" h="403">
                  <a:moveTo>
                    <a:pt x="71" y="32"/>
                  </a:moveTo>
                  <a:lnTo>
                    <a:pt x="0" y="126"/>
                  </a:lnTo>
                  <a:lnTo>
                    <a:pt x="0" y="229"/>
                  </a:lnTo>
                  <a:lnTo>
                    <a:pt x="102" y="324"/>
                  </a:lnTo>
                  <a:lnTo>
                    <a:pt x="126" y="403"/>
                  </a:lnTo>
                  <a:lnTo>
                    <a:pt x="236" y="379"/>
                  </a:lnTo>
                  <a:lnTo>
                    <a:pt x="291" y="316"/>
                  </a:lnTo>
                  <a:lnTo>
                    <a:pt x="339" y="331"/>
                  </a:lnTo>
                  <a:lnTo>
                    <a:pt x="299" y="245"/>
                  </a:lnTo>
                  <a:lnTo>
                    <a:pt x="189" y="221"/>
                  </a:lnTo>
                  <a:lnTo>
                    <a:pt x="102" y="189"/>
                  </a:lnTo>
                  <a:lnTo>
                    <a:pt x="55" y="126"/>
                  </a:lnTo>
                  <a:lnTo>
                    <a:pt x="126" y="55"/>
                  </a:lnTo>
                  <a:lnTo>
                    <a:pt x="149" y="0"/>
                  </a:lnTo>
                  <a:lnTo>
                    <a:pt x="71" y="32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6" name="Oval 77"/>
            <p:cNvSpPr>
              <a:spLocks noChangeArrowheads="1"/>
            </p:cNvSpPr>
            <p:nvPr/>
          </p:nvSpPr>
          <p:spPr bwMode="auto">
            <a:xfrm rot="4197">
              <a:off x="1242" y="2306"/>
              <a:ext cx="205" cy="3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7" name="Oval 78"/>
            <p:cNvSpPr>
              <a:spLocks noChangeArrowheads="1"/>
            </p:cNvSpPr>
            <p:nvPr/>
          </p:nvSpPr>
          <p:spPr bwMode="auto">
            <a:xfrm rot="2239101">
              <a:off x="1195" y="1844"/>
              <a:ext cx="313" cy="6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8" name="Oval 79"/>
            <p:cNvSpPr>
              <a:spLocks noChangeArrowheads="1"/>
            </p:cNvSpPr>
            <p:nvPr/>
          </p:nvSpPr>
          <p:spPr bwMode="auto">
            <a:xfrm rot="6210041">
              <a:off x="1193" y="1813"/>
              <a:ext cx="142" cy="3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99" name="Oval 80"/>
            <p:cNvSpPr>
              <a:spLocks noChangeArrowheads="1"/>
            </p:cNvSpPr>
            <p:nvPr/>
          </p:nvSpPr>
          <p:spPr bwMode="auto">
            <a:xfrm rot="3437297">
              <a:off x="749" y="2194"/>
              <a:ext cx="133" cy="5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0" name="Oval 81"/>
            <p:cNvSpPr>
              <a:spLocks noChangeArrowheads="1"/>
            </p:cNvSpPr>
            <p:nvPr/>
          </p:nvSpPr>
          <p:spPr bwMode="auto">
            <a:xfrm rot="-3165218">
              <a:off x="1360" y="2532"/>
              <a:ext cx="214" cy="59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1" name="Oval 82"/>
            <p:cNvSpPr>
              <a:spLocks noChangeArrowheads="1"/>
            </p:cNvSpPr>
            <p:nvPr/>
          </p:nvSpPr>
          <p:spPr bwMode="auto">
            <a:xfrm rot="5215721">
              <a:off x="2130" y="1924"/>
              <a:ext cx="119" cy="51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2" name="Oval 83"/>
            <p:cNvSpPr>
              <a:spLocks noChangeArrowheads="1"/>
            </p:cNvSpPr>
            <p:nvPr/>
          </p:nvSpPr>
          <p:spPr bwMode="auto">
            <a:xfrm rot="6176183">
              <a:off x="1909" y="1955"/>
              <a:ext cx="134" cy="4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3" name="Oval 84"/>
            <p:cNvSpPr>
              <a:spLocks noChangeArrowheads="1"/>
            </p:cNvSpPr>
            <p:nvPr/>
          </p:nvSpPr>
          <p:spPr bwMode="auto">
            <a:xfrm rot="3252795">
              <a:off x="1440" y="3834"/>
              <a:ext cx="119" cy="2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4" name="Oval 85"/>
            <p:cNvSpPr>
              <a:spLocks noChangeArrowheads="1"/>
            </p:cNvSpPr>
            <p:nvPr/>
          </p:nvSpPr>
          <p:spPr bwMode="auto">
            <a:xfrm rot="-5145668">
              <a:off x="1900" y="3048"/>
              <a:ext cx="181" cy="27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5" name="Oval 86"/>
            <p:cNvSpPr>
              <a:spLocks noChangeArrowheads="1"/>
            </p:cNvSpPr>
            <p:nvPr/>
          </p:nvSpPr>
          <p:spPr bwMode="auto">
            <a:xfrm rot="-2783990">
              <a:off x="1735" y="2856"/>
              <a:ext cx="203" cy="42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6" name="Oval 87"/>
            <p:cNvSpPr>
              <a:spLocks noChangeArrowheads="1"/>
            </p:cNvSpPr>
            <p:nvPr/>
          </p:nvSpPr>
          <p:spPr bwMode="auto">
            <a:xfrm rot="-3303397">
              <a:off x="1431" y="2470"/>
              <a:ext cx="280" cy="74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7" name="Oval 88"/>
            <p:cNvSpPr>
              <a:spLocks noChangeArrowheads="1"/>
            </p:cNvSpPr>
            <p:nvPr/>
          </p:nvSpPr>
          <p:spPr bwMode="auto">
            <a:xfrm rot="-396871">
              <a:off x="1058" y="2272"/>
              <a:ext cx="350" cy="4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8" name="Oval 89"/>
            <p:cNvSpPr>
              <a:spLocks noChangeArrowheads="1"/>
            </p:cNvSpPr>
            <p:nvPr/>
          </p:nvSpPr>
          <p:spPr bwMode="auto">
            <a:xfrm rot="-1480150">
              <a:off x="1029" y="2064"/>
              <a:ext cx="357" cy="66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09" name="Oval 90"/>
            <p:cNvSpPr>
              <a:spLocks noChangeArrowheads="1"/>
            </p:cNvSpPr>
            <p:nvPr/>
          </p:nvSpPr>
          <p:spPr bwMode="auto">
            <a:xfrm rot="1081929">
              <a:off x="1097" y="2425"/>
              <a:ext cx="223" cy="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0" name="Oval 91"/>
            <p:cNvSpPr>
              <a:spLocks noChangeArrowheads="1"/>
            </p:cNvSpPr>
            <p:nvPr/>
          </p:nvSpPr>
          <p:spPr bwMode="auto">
            <a:xfrm rot="9600">
              <a:off x="1023" y="1925"/>
              <a:ext cx="218" cy="5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1" name="Oval 92"/>
            <p:cNvSpPr>
              <a:spLocks noChangeArrowheads="1"/>
            </p:cNvSpPr>
            <p:nvPr/>
          </p:nvSpPr>
          <p:spPr bwMode="auto">
            <a:xfrm rot="5511030">
              <a:off x="1219" y="1828"/>
              <a:ext cx="142" cy="48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2" name="Oval 93"/>
            <p:cNvSpPr>
              <a:spLocks noChangeArrowheads="1"/>
            </p:cNvSpPr>
            <p:nvPr/>
          </p:nvSpPr>
          <p:spPr bwMode="auto">
            <a:xfrm rot="-1333965">
              <a:off x="1072" y="1900"/>
              <a:ext cx="223" cy="34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3" name="Oval 94"/>
            <p:cNvSpPr>
              <a:spLocks noChangeArrowheads="1"/>
            </p:cNvSpPr>
            <p:nvPr/>
          </p:nvSpPr>
          <p:spPr bwMode="auto">
            <a:xfrm rot="2637946">
              <a:off x="918" y="2016"/>
              <a:ext cx="183" cy="56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4" name="Oval 95"/>
            <p:cNvSpPr>
              <a:spLocks noChangeArrowheads="1"/>
            </p:cNvSpPr>
            <p:nvPr/>
          </p:nvSpPr>
          <p:spPr bwMode="auto">
            <a:xfrm rot="6527920">
              <a:off x="1616" y="1805"/>
              <a:ext cx="176" cy="5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5" name="Oval 96"/>
            <p:cNvSpPr>
              <a:spLocks noChangeArrowheads="1"/>
            </p:cNvSpPr>
            <p:nvPr/>
          </p:nvSpPr>
          <p:spPr bwMode="auto">
            <a:xfrm rot="-1281435">
              <a:off x="1382" y="3156"/>
              <a:ext cx="180" cy="5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6" name="Oval 97"/>
            <p:cNvSpPr>
              <a:spLocks noChangeArrowheads="1"/>
            </p:cNvSpPr>
            <p:nvPr/>
          </p:nvSpPr>
          <p:spPr bwMode="auto">
            <a:xfrm rot="-1014325">
              <a:off x="1510" y="3489"/>
              <a:ext cx="145" cy="48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7" name="Oval 98"/>
            <p:cNvSpPr>
              <a:spLocks noChangeArrowheads="1"/>
            </p:cNvSpPr>
            <p:nvPr/>
          </p:nvSpPr>
          <p:spPr bwMode="auto">
            <a:xfrm rot="-2367523">
              <a:off x="1243" y="3001"/>
              <a:ext cx="191" cy="3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8" name="Oval 99"/>
            <p:cNvSpPr>
              <a:spLocks noChangeArrowheads="1"/>
            </p:cNvSpPr>
            <p:nvPr/>
          </p:nvSpPr>
          <p:spPr bwMode="auto">
            <a:xfrm rot="-2913501">
              <a:off x="1287" y="2460"/>
              <a:ext cx="265" cy="4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19" name="Oval 100"/>
            <p:cNvSpPr>
              <a:spLocks noChangeArrowheads="1"/>
            </p:cNvSpPr>
            <p:nvPr/>
          </p:nvSpPr>
          <p:spPr bwMode="auto">
            <a:xfrm rot="-1432878">
              <a:off x="1117" y="2645"/>
              <a:ext cx="260" cy="61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0" name="Oval 101"/>
            <p:cNvSpPr>
              <a:spLocks noChangeArrowheads="1"/>
            </p:cNvSpPr>
            <p:nvPr/>
          </p:nvSpPr>
          <p:spPr bwMode="auto">
            <a:xfrm rot="-2962415">
              <a:off x="1112" y="2604"/>
              <a:ext cx="284" cy="34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1" name="Oval 102"/>
            <p:cNvSpPr>
              <a:spLocks noChangeArrowheads="1"/>
            </p:cNvSpPr>
            <p:nvPr/>
          </p:nvSpPr>
          <p:spPr bwMode="auto">
            <a:xfrm rot="-4936289">
              <a:off x="2100" y="2902"/>
              <a:ext cx="158" cy="57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2" name="Oval 103"/>
            <p:cNvSpPr>
              <a:spLocks noChangeArrowheads="1"/>
            </p:cNvSpPr>
            <p:nvPr/>
          </p:nvSpPr>
          <p:spPr bwMode="auto">
            <a:xfrm rot="-4707113">
              <a:off x="2073" y="3009"/>
              <a:ext cx="175" cy="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3" name="Oval 104"/>
            <p:cNvSpPr>
              <a:spLocks noChangeArrowheads="1"/>
            </p:cNvSpPr>
            <p:nvPr/>
          </p:nvSpPr>
          <p:spPr bwMode="auto">
            <a:xfrm rot="-4936289">
              <a:off x="2534" y="3073"/>
              <a:ext cx="134" cy="31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4" name="Oval 105"/>
            <p:cNvSpPr>
              <a:spLocks noChangeArrowheads="1"/>
            </p:cNvSpPr>
            <p:nvPr/>
          </p:nvSpPr>
          <p:spPr bwMode="auto">
            <a:xfrm rot="3863030">
              <a:off x="1543" y="3837"/>
              <a:ext cx="113" cy="18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5" name="Oval 106"/>
            <p:cNvSpPr>
              <a:spLocks noChangeArrowheads="1"/>
            </p:cNvSpPr>
            <p:nvPr/>
          </p:nvSpPr>
          <p:spPr bwMode="auto">
            <a:xfrm rot="5500822">
              <a:off x="1362" y="3932"/>
              <a:ext cx="81" cy="18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6" name="Oval 107"/>
            <p:cNvSpPr>
              <a:spLocks noChangeArrowheads="1"/>
            </p:cNvSpPr>
            <p:nvPr/>
          </p:nvSpPr>
          <p:spPr bwMode="auto">
            <a:xfrm rot="-4236650">
              <a:off x="2489" y="2112"/>
              <a:ext cx="42" cy="20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7" name="Oval 108"/>
            <p:cNvSpPr>
              <a:spLocks noChangeArrowheads="1"/>
            </p:cNvSpPr>
            <p:nvPr/>
          </p:nvSpPr>
          <p:spPr bwMode="auto">
            <a:xfrm rot="4576777">
              <a:off x="1332" y="1959"/>
              <a:ext cx="400" cy="30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8" name="Oval 109"/>
            <p:cNvSpPr>
              <a:spLocks noChangeArrowheads="1"/>
            </p:cNvSpPr>
            <p:nvPr/>
          </p:nvSpPr>
          <p:spPr bwMode="auto">
            <a:xfrm rot="4155629">
              <a:off x="1353" y="1912"/>
              <a:ext cx="347" cy="2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29" name="Oval 110"/>
            <p:cNvSpPr>
              <a:spLocks noChangeArrowheads="1"/>
            </p:cNvSpPr>
            <p:nvPr/>
          </p:nvSpPr>
          <p:spPr bwMode="auto">
            <a:xfrm rot="2637946">
              <a:off x="1090" y="1950"/>
              <a:ext cx="221" cy="34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0" name="Text Box 111"/>
            <p:cNvSpPr txBox="1">
              <a:spLocks noChangeArrowheads="1"/>
            </p:cNvSpPr>
            <p:nvPr/>
          </p:nvSpPr>
          <p:spPr bwMode="auto">
            <a:xfrm>
              <a:off x="884" y="1072"/>
              <a:ext cx="101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/>
                <a:t>先使自己转动起来</a:t>
              </a:r>
            </a:p>
          </p:txBody>
        </p:sp>
        <p:sp>
          <p:nvSpPr>
            <p:cNvPr id="30831" name="Oval 112"/>
            <p:cNvSpPr>
              <a:spLocks noChangeArrowheads="1"/>
            </p:cNvSpPr>
            <p:nvPr/>
          </p:nvSpPr>
          <p:spPr bwMode="auto">
            <a:xfrm rot="4507531">
              <a:off x="1153" y="1860"/>
              <a:ext cx="228" cy="39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2" name="Freeform 113"/>
            <p:cNvSpPr>
              <a:spLocks/>
            </p:cNvSpPr>
            <p:nvPr/>
          </p:nvSpPr>
          <p:spPr bwMode="auto">
            <a:xfrm rot="641141">
              <a:off x="1317" y="1856"/>
              <a:ext cx="256" cy="162"/>
            </a:xfrm>
            <a:custGeom>
              <a:avLst/>
              <a:gdLst>
                <a:gd name="T0" fmla="*/ 191 w 191"/>
                <a:gd name="T1" fmla="*/ 21 h 141"/>
                <a:gd name="T2" fmla="*/ 173 w 191"/>
                <a:gd name="T3" fmla="*/ 12 h 141"/>
                <a:gd name="T4" fmla="*/ 165 w 191"/>
                <a:gd name="T5" fmla="*/ 4 h 141"/>
                <a:gd name="T6" fmla="*/ 156 w 191"/>
                <a:gd name="T7" fmla="*/ 0 h 141"/>
                <a:gd name="T8" fmla="*/ 146 w 191"/>
                <a:gd name="T9" fmla="*/ 1 h 141"/>
                <a:gd name="T10" fmla="*/ 132 w 191"/>
                <a:gd name="T11" fmla="*/ 7 h 141"/>
                <a:gd name="T12" fmla="*/ 113 w 191"/>
                <a:gd name="T13" fmla="*/ 18 h 141"/>
                <a:gd name="T14" fmla="*/ 99 w 191"/>
                <a:gd name="T15" fmla="*/ 28 h 141"/>
                <a:gd name="T16" fmla="*/ 86 w 191"/>
                <a:gd name="T17" fmla="*/ 39 h 141"/>
                <a:gd name="T18" fmla="*/ 74 w 191"/>
                <a:gd name="T19" fmla="*/ 58 h 141"/>
                <a:gd name="T20" fmla="*/ 60 w 191"/>
                <a:gd name="T21" fmla="*/ 75 h 141"/>
                <a:gd name="T22" fmla="*/ 27 w 191"/>
                <a:gd name="T23" fmla="*/ 85 h 141"/>
                <a:gd name="T24" fmla="*/ 0 w 191"/>
                <a:gd name="T25" fmla="*/ 99 h 141"/>
                <a:gd name="T26" fmla="*/ 51 w 191"/>
                <a:gd name="T27" fmla="*/ 141 h 141"/>
                <a:gd name="T28" fmla="*/ 191 w 191"/>
                <a:gd name="T29" fmla="*/ 21 h 1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1"/>
                <a:gd name="T46" fmla="*/ 0 h 141"/>
                <a:gd name="T47" fmla="*/ 191 w 191"/>
                <a:gd name="T48" fmla="*/ 141 h 1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1" h="141">
                  <a:moveTo>
                    <a:pt x="191" y="21"/>
                  </a:moveTo>
                  <a:lnTo>
                    <a:pt x="173" y="12"/>
                  </a:lnTo>
                  <a:lnTo>
                    <a:pt x="165" y="4"/>
                  </a:lnTo>
                  <a:lnTo>
                    <a:pt x="156" y="0"/>
                  </a:lnTo>
                  <a:lnTo>
                    <a:pt x="146" y="1"/>
                  </a:lnTo>
                  <a:lnTo>
                    <a:pt x="132" y="7"/>
                  </a:lnTo>
                  <a:lnTo>
                    <a:pt x="113" y="18"/>
                  </a:lnTo>
                  <a:lnTo>
                    <a:pt x="99" y="28"/>
                  </a:lnTo>
                  <a:lnTo>
                    <a:pt x="86" y="39"/>
                  </a:lnTo>
                  <a:lnTo>
                    <a:pt x="74" y="58"/>
                  </a:lnTo>
                  <a:lnTo>
                    <a:pt x="60" y="75"/>
                  </a:lnTo>
                  <a:lnTo>
                    <a:pt x="27" y="85"/>
                  </a:lnTo>
                  <a:lnTo>
                    <a:pt x="0" y="99"/>
                  </a:lnTo>
                  <a:lnTo>
                    <a:pt x="51" y="141"/>
                  </a:lnTo>
                  <a:lnTo>
                    <a:pt x="191" y="2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3" name="Oval 114"/>
            <p:cNvSpPr>
              <a:spLocks noChangeArrowheads="1"/>
            </p:cNvSpPr>
            <p:nvPr/>
          </p:nvSpPr>
          <p:spPr bwMode="auto">
            <a:xfrm rot="4144856">
              <a:off x="462" y="2573"/>
              <a:ext cx="90" cy="13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4" name="Oval 115"/>
            <p:cNvSpPr>
              <a:spLocks noChangeArrowheads="1"/>
            </p:cNvSpPr>
            <p:nvPr/>
          </p:nvSpPr>
          <p:spPr bwMode="auto">
            <a:xfrm rot="660425">
              <a:off x="577" y="2580"/>
              <a:ext cx="41" cy="1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5" name="Oval 116"/>
            <p:cNvSpPr>
              <a:spLocks noChangeArrowheads="1"/>
            </p:cNvSpPr>
            <p:nvPr/>
          </p:nvSpPr>
          <p:spPr bwMode="auto">
            <a:xfrm rot="4019552">
              <a:off x="492" y="2522"/>
              <a:ext cx="118" cy="2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6" name="Freeform 117"/>
            <p:cNvSpPr>
              <a:spLocks/>
            </p:cNvSpPr>
            <p:nvPr/>
          </p:nvSpPr>
          <p:spPr bwMode="auto">
            <a:xfrm>
              <a:off x="558" y="2519"/>
              <a:ext cx="78" cy="57"/>
            </a:xfrm>
            <a:custGeom>
              <a:avLst/>
              <a:gdLst>
                <a:gd name="T0" fmla="*/ 0 w 78"/>
                <a:gd name="T1" fmla="*/ 41 h 57"/>
                <a:gd name="T2" fmla="*/ 41 w 78"/>
                <a:gd name="T3" fmla="*/ 26 h 57"/>
                <a:gd name="T4" fmla="*/ 78 w 78"/>
                <a:gd name="T5" fmla="*/ 0 h 57"/>
                <a:gd name="T6" fmla="*/ 33 w 78"/>
                <a:gd name="T7" fmla="*/ 57 h 57"/>
                <a:gd name="T8" fmla="*/ 0 w 78"/>
                <a:gd name="T9" fmla="*/ 41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57"/>
                <a:gd name="T17" fmla="*/ 78 w 78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57">
                  <a:moveTo>
                    <a:pt x="0" y="41"/>
                  </a:moveTo>
                  <a:lnTo>
                    <a:pt x="41" y="26"/>
                  </a:lnTo>
                  <a:lnTo>
                    <a:pt x="78" y="0"/>
                  </a:lnTo>
                  <a:lnTo>
                    <a:pt x="33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7" name="Freeform 118"/>
            <p:cNvSpPr>
              <a:spLocks/>
            </p:cNvSpPr>
            <p:nvPr/>
          </p:nvSpPr>
          <p:spPr bwMode="auto">
            <a:xfrm>
              <a:off x="397" y="2553"/>
              <a:ext cx="204" cy="171"/>
            </a:xfrm>
            <a:custGeom>
              <a:avLst/>
              <a:gdLst>
                <a:gd name="T0" fmla="*/ 181 w 204"/>
                <a:gd name="T1" fmla="*/ 0 h 171"/>
                <a:gd name="T2" fmla="*/ 148 w 204"/>
                <a:gd name="T3" fmla="*/ 8 h 171"/>
                <a:gd name="T4" fmla="*/ 127 w 204"/>
                <a:gd name="T5" fmla="*/ 17 h 171"/>
                <a:gd name="T6" fmla="*/ 94 w 204"/>
                <a:gd name="T7" fmla="*/ 39 h 171"/>
                <a:gd name="T8" fmla="*/ 57 w 204"/>
                <a:gd name="T9" fmla="*/ 72 h 171"/>
                <a:gd name="T10" fmla="*/ 27 w 204"/>
                <a:gd name="T11" fmla="*/ 78 h 171"/>
                <a:gd name="T12" fmla="*/ 13 w 204"/>
                <a:gd name="T13" fmla="*/ 84 h 171"/>
                <a:gd name="T14" fmla="*/ 9 w 204"/>
                <a:gd name="T15" fmla="*/ 95 h 171"/>
                <a:gd name="T16" fmla="*/ 6 w 204"/>
                <a:gd name="T17" fmla="*/ 108 h 171"/>
                <a:gd name="T18" fmla="*/ 0 w 204"/>
                <a:gd name="T19" fmla="*/ 116 h 171"/>
                <a:gd name="T20" fmla="*/ 4 w 204"/>
                <a:gd name="T21" fmla="*/ 138 h 171"/>
                <a:gd name="T22" fmla="*/ 22 w 204"/>
                <a:gd name="T23" fmla="*/ 150 h 171"/>
                <a:gd name="T24" fmla="*/ 54 w 204"/>
                <a:gd name="T25" fmla="*/ 161 h 171"/>
                <a:gd name="T26" fmla="*/ 82 w 204"/>
                <a:gd name="T27" fmla="*/ 171 h 171"/>
                <a:gd name="T28" fmla="*/ 108 w 204"/>
                <a:gd name="T29" fmla="*/ 161 h 171"/>
                <a:gd name="T30" fmla="*/ 133 w 204"/>
                <a:gd name="T31" fmla="*/ 149 h 171"/>
                <a:gd name="T32" fmla="*/ 153 w 204"/>
                <a:gd name="T33" fmla="*/ 134 h 171"/>
                <a:gd name="T34" fmla="*/ 196 w 204"/>
                <a:gd name="T35" fmla="*/ 131 h 171"/>
                <a:gd name="T36" fmla="*/ 204 w 204"/>
                <a:gd name="T37" fmla="*/ 113 h 171"/>
                <a:gd name="T38" fmla="*/ 196 w 204"/>
                <a:gd name="T39" fmla="*/ 45 h 171"/>
                <a:gd name="T40" fmla="*/ 159 w 204"/>
                <a:gd name="T41" fmla="*/ 5 h 171"/>
                <a:gd name="T42" fmla="*/ 139 w 204"/>
                <a:gd name="T43" fmla="*/ 12 h 17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4"/>
                <a:gd name="T67" fmla="*/ 0 h 171"/>
                <a:gd name="T68" fmla="*/ 204 w 204"/>
                <a:gd name="T69" fmla="*/ 171 h 17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4" h="171">
                  <a:moveTo>
                    <a:pt x="181" y="0"/>
                  </a:moveTo>
                  <a:lnTo>
                    <a:pt x="148" y="8"/>
                  </a:lnTo>
                  <a:lnTo>
                    <a:pt x="127" y="17"/>
                  </a:lnTo>
                  <a:lnTo>
                    <a:pt x="94" y="39"/>
                  </a:lnTo>
                  <a:lnTo>
                    <a:pt x="57" y="72"/>
                  </a:lnTo>
                  <a:lnTo>
                    <a:pt x="27" y="78"/>
                  </a:lnTo>
                  <a:lnTo>
                    <a:pt x="13" y="84"/>
                  </a:lnTo>
                  <a:lnTo>
                    <a:pt x="9" y="95"/>
                  </a:lnTo>
                  <a:lnTo>
                    <a:pt x="6" y="108"/>
                  </a:lnTo>
                  <a:lnTo>
                    <a:pt x="0" y="116"/>
                  </a:lnTo>
                  <a:lnTo>
                    <a:pt x="4" y="138"/>
                  </a:lnTo>
                  <a:lnTo>
                    <a:pt x="22" y="150"/>
                  </a:lnTo>
                  <a:lnTo>
                    <a:pt x="54" y="161"/>
                  </a:lnTo>
                  <a:lnTo>
                    <a:pt x="82" y="171"/>
                  </a:lnTo>
                  <a:lnTo>
                    <a:pt x="108" y="161"/>
                  </a:lnTo>
                  <a:lnTo>
                    <a:pt x="133" y="149"/>
                  </a:lnTo>
                  <a:lnTo>
                    <a:pt x="153" y="134"/>
                  </a:lnTo>
                  <a:lnTo>
                    <a:pt x="196" y="131"/>
                  </a:lnTo>
                  <a:lnTo>
                    <a:pt x="204" y="113"/>
                  </a:lnTo>
                  <a:lnTo>
                    <a:pt x="196" y="45"/>
                  </a:lnTo>
                  <a:lnTo>
                    <a:pt x="159" y="5"/>
                  </a:lnTo>
                  <a:lnTo>
                    <a:pt x="139" y="12"/>
                  </a:ln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8" name="Oval 119"/>
            <p:cNvSpPr>
              <a:spLocks noChangeArrowheads="1"/>
            </p:cNvSpPr>
            <p:nvPr/>
          </p:nvSpPr>
          <p:spPr bwMode="auto">
            <a:xfrm rot="5067344">
              <a:off x="2428" y="2029"/>
              <a:ext cx="111" cy="27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9" name="Freeform 120"/>
            <p:cNvSpPr>
              <a:spLocks/>
            </p:cNvSpPr>
            <p:nvPr/>
          </p:nvSpPr>
          <p:spPr bwMode="auto">
            <a:xfrm>
              <a:off x="2483" y="2099"/>
              <a:ext cx="165" cy="106"/>
            </a:xfrm>
            <a:custGeom>
              <a:avLst/>
              <a:gdLst>
                <a:gd name="T0" fmla="*/ 165 w 165"/>
                <a:gd name="T1" fmla="*/ 43 h 106"/>
                <a:gd name="T2" fmla="*/ 151 w 165"/>
                <a:gd name="T3" fmla="*/ 61 h 106"/>
                <a:gd name="T4" fmla="*/ 130 w 165"/>
                <a:gd name="T5" fmla="*/ 78 h 106"/>
                <a:gd name="T6" fmla="*/ 85 w 165"/>
                <a:gd name="T7" fmla="*/ 106 h 106"/>
                <a:gd name="T8" fmla="*/ 45 w 165"/>
                <a:gd name="T9" fmla="*/ 88 h 106"/>
                <a:gd name="T10" fmla="*/ 0 w 165"/>
                <a:gd name="T11" fmla="*/ 30 h 106"/>
                <a:gd name="T12" fmla="*/ 10 w 165"/>
                <a:gd name="T13" fmla="*/ 7 h 106"/>
                <a:gd name="T14" fmla="*/ 55 w 165"/>
                <a:gd name="T15" fmla="*/ 4 h 106"/>
                <a:gd name="T16" fmla="*/ 76 w 165"/>
                <a:gd name="T17" fmla="*/ 4 h 106"/>
                <a:gd name="T18" fmla="*/ 97 w 165"/>
                <a:gd name="T19" fmla="*/ 0 h 106"/>
                <a:gd name="T20" fmla="*/ 111 w 165"/>
                <a:gd name="T21" fmla="*/ 9 h 106"/>
                <a:gd name="T22" fmla="*/ 130 w 165"/>
                <a:gd name="T23" fmla="*/ 21 h 106"/>
                <a:gd name="T24" fmla="*/ 150 w 165"/>
                <a:gd name="T25" fmla="*/ 25 h 106"/>
                <a:gd name="T26" fmla="*/ 163 w 165"/>
                <a:gd name="T27" fmla="*/ 28 h 106"/>
                <a:gd name="T28" fmla="*/ 165 w 165"/>
                <a:gd name="T29" fmla="*/ 43 h 10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5"/>
                <a:gd name="T46" fmla="*/ 0 h 106"/>
                <a:gd name="T47" fmla="*/ 165 w 165"/>
                <a:gd name="T48" fmla="*/ 106 h 10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5" h="106">
                  <a:moveTo>
                    <a:pt x="165" y="43"/>
                  </a:moveTo>
                  <a:lnTo>
                    <a:pt x="151" y="61"/>
                  </a:lnTo>
                  <a:lnTo>
                    <a:pt x="130" y="78"/>
                  </a:lnTo>
                  <a:lnTo>
                    <a:pt x="85" y="106"/>
                  </a:lnTo>
                  <a:lnTo>
                    <a:pt x="45" y="88"/>
                  </a:lnTo>
                  <a:lnTo>
                    <a:pt x="0" y="30"/>
                  </a:lnTo>
                  <a:lnTo>
                    <a:pt x="10" y="7"/>
                  </a:lnTo>
                  <a:lnTo>
                    <a:pt x="55" y="4"/>
                  </a:lnTo>
                  <a:lnTo>
                    <a:pt x="76" y="4"/>
                  </a:lnTo>
                  <a:lnTo>
                    <a:pt x="97" y="0"/>
                  </a:lnTo>
                  <a:lnTo>
                    <a:pt x="111" y="9"/>
                  </a:lnTo>
                  <a:lnTo>
                    <a:pt x="130" y="21"/>
                  </a:lnTo>
                  <a:lnTo>
                    <a:pt x="150" y="25"/>
                  </a:lnTo>
                  <a:cubicBezTo>
                    <a:pt x="163" y="24"/>
                    <a:pt x="161" y="20"/>
                    <a:pt x="163" y="28"/>
                  </a:cubicBezTo>
                  <a:lnTo>
                    <a:pt x="165" y="4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0" name="Freeform 121"/>
            <p:cNvSpPr>
              <a:spLocks/>
            </p:cNvSpPr>
            <p:nvPr/>
          </p:nvSpPr>
          <p:spPr bwMode="auto">
            <a:xfrm>
              <a:off x="1488" y="3728"/>
              <a:ext cx="220" cy="292"/>
            </a:xfrm>
            <a:custGeom>
              <a:avLst/>
              <a:gdLst>
                <a:gd name="T0" fmla="*/ 36 w 220"/>
                <a:gd name="T1" fmla="*/ 44 h 292"/>
                <a:gd name="T2" fmla="*/ 42 w 220"/>
                <a:gd name="T3" fmla="*/ 96 h 292"/>
                <a:gd name="T4" fmla="*/ 38 w 220"/>
                <a:gd name="T5" fmla="*/ 118 h 292"/>
                <a:gd name="T6" fmla="*/ 14 w 220"/>
                <a:gd name="T7" fmla="*/ 156 h 292"/>
                <a:gd name="T8" fmla="*/ 0 w 220"/>
                <a:gd name="T9" fmla="*/ 178 h 292"/>
                <a:gd name="T10" fmla="*/ 2 w 220"/>
                <a:gd name="T11" fmla="*/ 214 h 292"/>
                <a:gd name="T12" fmla="*/ 74 w 220"/>
                <a:gd name="T13" fmla="*/ 250 h 292"/>
                <a:gd name="T14" fmla="*/ 108 w 220"/>
                <a:gd name="T15" fmla="*/ 260 h 292"/>
                <a:gd name="T16" fmla="*/ 126 w 220"/>
                <a:gd name="T17" fmla="*/ 292 h 292"/>
                <a:gd name="T18" fmla="*/ 168 w 220"/>
                <a:gd name="T19" fmla="*/ 282 h 292"/>
                <a:gd name="T20" fmla="*/ 208 w 220"/>
                <a:gd name="T21" fmla="*/ 256 h 292"/>
                <a:gd name="T22" fmla="*/ 218 w 220"/>
                <a:gd name="T23" fmla="*/ 248 h 292"/>
                <a:gd name="T24" fmla="*/ 204 w 220"/>
                <a:gd name="T25" fmla="*/ 216 h 292"/>
                <a:gd name="T26" fmla="*/ 200 w 220"/>
                <a:gd name="T27" fmla="*/ 200 h 292"/>
                <a:gd name="T28" fmla="*/ 218 w 220"/>
                <a:gd name="T29" fmla="*/ 162 h 292"/>
                <a:gd name="T30" fmla="*/ 220 w 220"/>
                <a:gd name="T31" fmla="*/ 120 h 292"/>
                <a:gd name="T32" fmla="*/ 196 w 220"/>
                <a:gd name="T33" fmla="*/ 68 h 292"/>
                <a:gd name="T34" fmla="*/ 192 w 220"/>
                <a:gd name="T35" fmla="*/ 54 h 292"/>
                <a:gd name="T36" fmla="*/ 182 w 220"/>
                <a:gd name="T37" fmla="*/ 26 h 292"/>
                <a:gd name="T38" fmla="*/ 160 w 220"/>
                <a:gd name="T39" fmla="*/ 0 h 292"/>
                <a:gd name="T40" fmla="*/ 36 w 220"/>
                <a:gd name="T41" fmla="*/ 44 h 2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20"/>
                <a:gd name="T64" fmla="*/ 0 h 292"/>
                <a:gd name="T65" fmla="*/ 220 w 220"/>
                <a:gd name="T66" fmla="*/ 292 h 2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20" h="292">
                  <a:moveTo>
                    <a:pt x="36" y="44"/>
                  </a:moveTo>
                  <a:lnTo>
                    <a:pt x="42" y="96"/>
                  </a:lnTo>
                  <a:lnTo>
                    <a:pt x="38" y="118"/>
                  </a:lnTo>
                  <a:lnTo>
                    <a:pt x="14" y="156"/>
                  </a:lnTo>
                  <a:lnTo>
                    <a:pt x="0" y="178"/>
                  </a:lnTo>
                  <a:lnTo>
                    <a:pt x="2" y="214"/>
                  </a:lnTo>
                  <a:lnTo>
                    <a:pt x="74" y="250"/>
                  </a:lnTo>
                  <a:lnTo>
                    <a:pt x="108" y="260"/>
                  </a:lnTo>
                  <a:lnTo>
                    <a:pt x="126" y="292"/>
                  </a:lnTo>
                  <a:lnTo>
                    <a:pt x="168" y="282"/>
                  </a:lnTo>
                  <a:lnTo>
                    <a:pt x="208" y="256"/>
                  </a:lnTo>
                  <a:lnTo>
                    <a:pt x="218" y="248"/>
                  </a:lnTo>
                  <a:lnTo>
                    <a:pt x="204" y="216"/>
                  </a:lnTo>
                  <a:lnTo>
                    <a:pt x="200" y="200"/>
                  </a:lnTo>
                  <a:lnTo>
                    <a:pt x="218" y="162"/>
                  </a:lnTo>
                  <a:lnTo>
                    <a:pt x="220" y="120"/>
                  </a:lnTo>
                  <a:lnTo>
                    <a:pt x="196" y="68"/>
                  </a:lnTo>
                  <a:lnTo>
                    <a:pt x="192" y="54"/>
                  </a:lnTo>
                  <a:lnTo>
                    <a:pt x="182" y="26"/>
                  </a:lnTo>
                  <a:lnTo>
                    <a:pt x="160" y="0"/>
                  </a:lnTo>
                  <a:lnTo>
                    <a:pt x="36" y="4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1" name="Freeform 122"/>
            <p:cNvSpPr>
              <a:spLocks/>
            </p:cNvSpPr>
            <p:nvPr/>
          </p:nvSpPr>
          <p:spPr bwMode="auto">
            <a:xfrm>
              <a:off x="1638" y="3680"/>
              <a:ext cx="86" cy="304"/>
            </a:xfrm>
            <a:custGeom>
              <a:avLst/>
              <a:gdLst>
                <a:gd name="T0" fmla="*/ 0 w 86"/>
                <a:gd name="T1" fmla="*/ 0 h 304"/>
                <a:gd name="T2" fmla="*/ 32 w 86"/>
                <a:gd name="T3" fmla="*/ 46 h 304"/>
                <a:gd name="T4" fmla="*/ 36 w 86"/>
                <a:gd name="T5" fmla="*/ 70 h 304"/>
                <a:gd name="T6" fmla="*/ 42 w 86"/>
                <a:gd name="T7" fmla="*/ 80 h 304"/>
                <a:gd name="T8" fmla="*/ 60 w 86"/>
                <a:gd name="T9" fmla="*/ 120 h 304"/>
                <a:gd name="T10" fmla="*/ 74 w 86"/>
                <a:gd name="T11" fmla="*/ 138 h 304"/>
                <a:gd name="T12" fmla="*/ 82 w 86"/>
                <a:gd name="T13" fmla="*/ 170 h 304"/>
                <a:gd name="T14" fmla="*/ 82 w 86"/>
                <a:gd name="T15" fmla="*/ 210 h 304"/>
                <a:gd name="T16" fmla="*/ 72 w 86"/>
                <a:gd name="T17" fmla="*/ 232 h 304"/>
                <a:gd name="T18" fmla="*/ 86 w 86"/>
                <a:gd name="T19" fmla="*/ 272 h 304"/>
                <a:gd name="T20" fmla="*/ 68 w 86"/>
                <a:gd name="T21" fmla="*/ 304 h 304"/>
                <a:gd name="T22" fmla="*/ 30 w 86"/>
                <a:gd name="T23" fmla="*/ 302 h 304"/>
                <a:gd name="T24" fmla="*/ 14 w 86"/>
                <a:gd name="T25" fmla="*/ 132 h 304"/>
                <a:gd name="T26" fmla="*/ 16 w 86"/>
                <a:gd name="T27" fmla="*/ 26 h 3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6"/>
                <a:gd name="T43" fmla="*/ 0 h 304"/>
                <a:gd name="T44" fmla="*/ 86 w 86"/>
                <a:gd name="T45" fmla="*/ 304 h 3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6" h="304">
                  <a:moveTo>
                    <a:pt x="0" y="0"/>
                  </a:moveTo>
                  <a:lnTo>
                    <a:pt x="32" y="46"/>
                  </a:lnTo>
                  <a:lnTo>
                    <a:pt x="36" y="70"/>
                  </a:lnTo>
                  <a:lnTo>
                    <a:pt x="42" y="80"/>
                  </a:lnTo>
                  <a:lnTo>
                    <a:pt x="60" y="120"/>
                  </a:lnTo>
                  <a:lnTo>
                    <a:pt x="74" y="138"/>
                  </a:lnTo>
                  <a:lnTo>
                    <a:pt x="82" y="170"/>
                  </a:lnTo>
                  <a:lnTo>
                    <a:pt x="82" y="210"/>
                  </a:lnTo>
                  <a:lnTo>
                    <a:pt x="72" y="232"/>
                  </a:lnTo>
                  <a:lnTo>
                    <a:pt x="86" y="272"/>
                  </a:lnTo>
                  <a:lnTo>
                    <a:pt x="68" y="304"/>
                  </a:lnTo>
                  <a:lnTo>
                    <a:pt x="30" y="302"/>
                  </a:lnTo>
                  <a:lnTo>
                    <a:pt x="14" y="132"/>
                  </a:lnTo>
                  <a:lnTo>
                    <a:pt x="16" y="26"/>
                  </a:lnTo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2" name="Oval 123"/>
            <p:cNvSpPr>
              <a:spLocks noChangeArrowheads="1"/>
            </p:cNvSpPr>
            <p:nvPr/>
          </p:nvSpPr>
          <p:spPr bwMode="auto">
            <a:xfrm rot="-1432878">
              <a:off x="1162" y="2565"/>
              <a:ext cx="380" cy="3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3" name="Arc 124"/>
            <p:cNvSpPr>
              <a:spLocks/>
            </p:cNvSpPr>
            <p:nvPr/>
          </p:nvSpPr>
          <p:spPr bwMode="auto">
            <a:xfrm>
              <a:off x="813" y="2612"/>
              <a:ext cx="1065" cy="247"/>
            </a:xfrm>
            <a:custGeom>
              <a:avLst/>
              <a:gdLst>
                <a:gd name="T0" fmla="*/ 863 w 43200"/>
                <a:gd name="T1" fmla="*/ 0 h 38550"/>
                <a:gd name="T2" fmla="*/ 142 w 43200"/>
                <a:gd name="T3" fmla="*/ 14 h 38550"/>
                <a:gd name="T4" fmla="*/ 533 w 43200"/>
                <a:gd name="T5" fmla="*/ 109 h 38550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550"/>
                <a:gd name="T11" fmla="*/ 43200 w 43200"/>
                <a:gd name="T12" fmla="*/ 38550 h 385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550" fill="none" extrusionOk="0">
                  <a:moveTo>
                    <a:pt x="34988" y="0"/>
                  </a:moveTo>
                  <a:cubicBezTo>
                    <a:pt x="40174" y="4096"/>
                    <a:pt x="43200" y="10341"/>
                    <a:pt x="43200" y="16950"/>
                  </a:cubicBezTo>
                  <a:cubicBezTo>
                    <a:pt x="43200" y="28879"/>
                    <a:pt x="33529" y="38550"/>
                    <a:pt x="21600" y="38550"/>
                  </a:cubicBezTo>
                  <a:cubicBezTo>
                    <a:pt x="9670" y="38550"/>
                    <a:pt x="0" y="28879"/>
                    <a:pt x="0" y="16950"/>
                  </a:cubicBezTo>
                  <a:cubicBezTo>
                    <a:pt x="-1" y="11498"/>
                    <a:pt x="2061" y="6248"/>
                    <a:pt x="5770" y="2252"/>
                  </a:cubicBezTo>
                </a:path>
                <a:path w="43200" h="38550" stroke="0" extrusionOk="0">
                  <a:moveTo>
                    <a:pt x="34988" y="0"/>
                  </a:moveTo>
                  <a:cubicBezTo>
                    <a:pt x="40174" y="4096"/>
                    <a:pt x="43200" y="10341"/>
                    <a:pt x="43200" y="16950"/>
                  </a:cubicBezTo>
                  <a:cubicBezTo>
                    <a:pt x="43200" y="28879"/>
                    <a:pt x="33529" y="38550"/>
                    <a:pt x="21600" y="38550"/>
                  </a:cubicBezTo>
                  <a:cubicBezTo>
                    <a:pt x="9670" y="38550"/>
                    <a:pt x="0" y="28879"/>
                    <a:pt x="0" y="16950"/>
                  </a:cubicBezTo>
                  <a:cubicBezTo>
                    <a:pt x="-1" y="11498"/>
                    <a:pt x="2061" y="6248"/>
                    <a:pt x="5770" y="2252"/>
                  </a:cubicBezTo>
                  <a:lnTo>
                    <a:pt x="21600" y="16950"/>
                  </a:lnTo>
                  <a:close/>
                </a:path>
              </a:pathLst>
            </a:custGeom>
            <a:noFill/>
            <a:ln w="28575">
              <a:solidFill>
                <a:srgbClr val="B2B2B2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4" name="Line 125"/>
            <p:cNvSpPr>
              <a:spLocks noChangeShapeType="1"/>
            </p:cNvSpPr>
            <p:nvPr/>
          </p:nvSpPr>
          <p:spPr bwMode="auto">
            <a:xfrm>
              <a:off x="2394" y="3209"/>
              <a:ext cx="371" cy="32"/>
            </a:xfrm>
            <a:prstGeom prst="line">
              <a:avLst/>
            </a:prstGeom>
            <a:noFill/>
            <a:ln w="38100">
              <a:solidFill>
                <a:srgbClr val="B2B2B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5" name="Line 126"/>
            <p:cNvSpPr>
              <a:spLocks noChangeShapeType="1"/>
            </p:cNvSpPr>
            <p:nvPr/>
          </p:nvSpPr>
          <p:spPr bwMode="auto">
            <a:xfrm>
              <a:off x="2394" y="3225"/>
              <a:ext cx="371" cy="32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6" name="Freeform 127"/>
            <p:cNvSpPr>
              <a:spLocks/>
            </p:cNvSpPr>
            <p:nvPr/>
          </p:nvSpPr>
          <p:spPr bwMode="auto">
            <a:xfrm>
              <a:off x="2310" y="3147"/>
              <a:ext cx="44" cy="125"/>
            </a:xfrm>
            <a:custGeom>
              <a:avLst/>
              <a:gdLst>
                <a:gd name="T0" fmla="*/ 44 w 44"/>
                <a:gd name="T1" fmla="*/ 0 h 125"/>
                <a:gd name="T2" fmla="*/ 30 w 44"/>
                <a:gd name="T3" fmla="*/ 5 h 125"/>
                <a:gd name="T4" fmla="*/ 15 w 44"/>
                <a:gd name="T5" fmla="*/ 15 h 125"/>
                <a:gd name="T6" fmla="*/ 9 w 44"/>
                <a:gd name="T7" fmla="*/ 27 h 125"/>
                <a:gd name="T8" fmla="*/ 0 w 44"/>
                <a:gd name="T9" fmla="*/ 41 h 125"/>
                <a:gd name="T10" fmla="*/ 0 w 44"/>
                <a:gd name="T11" fmla="*/ 65 h 125"/>
                <a:gd name="T12" fmla="*/ 8 w 44"/>
                <a:gd name="T13" fmla="*/ 86 h 125"/>
                <a:gd name="T14" fmla="*/ 21 w 44"/>
                <a:gd name="T15" fmla="*/ 107 h 125"/>
                <a:gd name="T16" fmla="*/ 38 w 44"/>
                <a:gd name="T17" fmla="*/ 125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"/>
                <a:gd name="T28" fmla="*/ 0 h 125"/>
                <a:gd name="T29" fmla="*/ 44 w 44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" h="125">
                  <a:moveTo>
                    <a:pt x="44" y="0"/>
                  </a:moveTo>
                  <a:lnTo>
                    <a:pt x="30" y="5"/>
                  </a:lnTo>
                  <a:lnTo>
                    <a:pt x="15" y="15"/>
                  </a:lnTo>
                  <a:lnTo>
                    <a:pt x="9" y="27"/>
                  </a:lnTo>
                  <a:lnTo>
                    <a:pt x="0" y="41"/>
                  </a:lnTo>
                  <a:lnTo>
                    <a:pt x="0" y="65"/>
                  </a:lnTo>
                  <a:lnTo>
                    <a:pt x="8" y="86"/>
                  </a:lnTo>
                  <a:lnTo>
                    <a:pt x="21" y="107"/>
                  </a:lnTo>
                  <a:lnTo>
                    <a:pt x="38" y="125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7" name="Freeform 128"/>
            <p:cNvSpPr>
              <a:spLocks/>
            </p:cNvSpPr>
            <p:nvPr/>
          </p:nvSpPr>
          <p:spPr bwMode="auto">
            <a:xfrm>
              <a:off x="1097" y="2525"/>
              <a:ext cx="355" cy="150"/>
            </a:xfrm>
            <a:custGeom>
              <a:avLst/>
              <a:gdLst>
                <a:gd name="T0" fmla="*/ 0 w 355"/>
                <a:gd name="T1" fmla="*/ 110 h 150"/>
                <a:gd name="T2" fmla="*/ 118 w 355"/>
                <a:gd name="T3" fmla="*/ 150 h 150"/>
                <a:gd name="T4" fmla="*/ 229 w 355"/>
                <a:gd name="T5" fmla="*/ 142 h 150"/>
                <a:gd name="T6" fmla="*/ 307 w 355"/>
                <a:gd name="T7" fmla="*/ 95 h 150"/>
                <a:gd name="T8" fmla="*/ 355 w 355"/>
                <a:gd name="T9" fmla="*/ 0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5"/>
                <a:gd name="T16" fmla="*/ 0 h 150"/>
                <a:gd name="T17" fmla="*/ 355 w 355"/>
                <a:gd name="T18" fmla="*/ 150 h 1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5" h="150">
                  <a:moveTo>
                    <a:pt x="0" y="110"/>
                  </a:moveTo>
                  <a:lnTo>
                    <a:pt x="118" y="150"/>
                  </a:lnTo>
                  <a:lnTo>
                    <a:pt x="229" y="142"/>
                  </a:lnTo>
                  <a:lnTo>
                    <a:pt x="307" y="95"/>
                  </a:lnTo>
                  <a:lnTo>
                    <a:pt x="355" y="0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8" name="Freeform 129"/>
            <p:cNvSpPr>
              <a:spLocks/>
            </p:cNvSpPr>
            <p:nvPr/>
          </p:nvSpPr>
          <p:spPr bwMode="auto">
            <a:xfrm>
              <a:off x="647" y="2517"/>
              <a:ext cx="79" cy="55"/>
            </a:xfrm>
            <a:custGeom>
              <a:avLst/>
              <a:gdLst>
                <a:gd name="T0" fmla="*/ 0 w 79"/>
                <a:gd name="T1" fmla="*/ 0 h 55"/>
                <a:gd name="T2" fmla="*/ 55 w 79"/>
                <a:gd name="T3" fmla="*/ 0 h 55"/>
                <a:gd name="T4" fmla="*/ 79 w 79"/>
                <a:gd name="T5" fmla="*/ 55 h 55"/>
                <a:gd name="T6" fmla="*/ 0 60000 65536"/>
                <a:gd name="T7" fmla="*/ 0 60000 65536"/>
                <a:gd name="T8" fmla="*/ 0 60000 65536"/>
                <a:gd name="T9" fmla="*/ 0 w 79"/>
                <a:gd name="T10" fmla="*/ 0 h 55"/>
                <a:gd name="T11" fmla="*/ 79 w 79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" h="55">
                  <a:moveTo>
                    <a:pt x="0" y="0"/>
                  </a:moveTo>
                  <a:lnTo>
                    <a:pt x="55" y="0"/>
                  </a:lnTo>
                  <a:lnTo>
                    <a:pt x="79" y="55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9" name="Freeform 130"/>
            <p:cNvSpPr>
              <a:spLocks/>
            </p:cNvSpPr>
            <p:nvPr/>
          </p:nvSpPr>
          <p:spPr bwMode="auto">
            <a:xfrm>
              <a:off x="2272" y="2123"/>
              <a:ext cx="64" cy="78"/>
            </a:xfrm>
            <a:custGeom>
              <a:avLst/>
              <a:gdLst>
                <a:gd name="T0" fmla="*/ 0 w 64"/>
                <a:gd name="T1" fmla="*/ 0 h 78"/>
                <a:gd name="T2" fmla="*/ 48 w 64"/>
                <a:gd name="T3" fmla="*/ 31 h 78"/>
                <a:gd name="T4" fmla="*/ 64 w 64"/>
                <a:gd name="T5" fmla="*/ 78 h 78"/>
                <a:gd name="T6" fmla="*/ 0 60000 65536"/>
                <a:gd name="T7" fmla="*/ 0 60000 65536"/>
                <a:gd name="T8" fmla="*/ 0 60000 65536"/>
                <a:gd name="T9" fmla="*/ 0 w 64"/>
                <a:gd name="T10" fmla="*/ 0 h 78"/>
                <a:gd name="T11" fmla="*/ 64 w 64"/>
                <a:gd name="T12" fmla="*/ 78 h 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" h="78">
                  <a:moveTo>
                    <a:pt x="0" y="0"/>
                  </a:moveTo>
                  <a:lnTo>
                    <a:pt x="48" y="31"/>
                  </a:lnTo>
                  <a:lnTo>
                    <a:pt x="64" y="78"/>
                  </a:lnTo>
                </a:path>
              </a:pathLst>
            </a:custGeom>
            <a:noFill/>
            <a:ln w="2857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50" name="Freeform 131"/>
            <p:cNvSpPr>
              <a:spLocks/>
            </p:cNvSpPr>
            <p:nvPr/>
          </p:nvSpPr>
          <p:spPr bwMode="auto">
            <a:xfrm>
              <a:off x="1531" y="3764"/>
              <a:ext cx="158" cy="71"/>
            </a:xfrm>
            <a:custGeom>
              <a:avLst/>
              <a:gdLst>
                <a:gd name="T0" fmla="*/ 0 w 158"/>
                <a:gd name="T1" fmla="*/ 63 h 71"/>
                <a:gd name="T2" fmla="*/ 47 w 158"/>
                <a:gd name="T3" fmla="*/ 71 h 71"/>
                <a:gd name="T4" fmla="*/ 118 w 158"/>
                <a:gd name="T5" fmla="*/ 63 h 71"/>
                <a:gd name="T6" fmla="*/ 158 w 158"/>
                <a:gd name="T7" fmla="*/ 0 h 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71"/>
                <a:gd name="T14" fmla="*/ 158 w 158"/>
                <a:gd name="T15" fmla="*/ 71 h 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71">
                  <a:moveTo>
                    <a:pt x="0" y="63"/>
                  </a:moveTo>
                  <a:lnTo>
                    <a:pt x="47" y="71"/>
                  </a:lnTo>
                  <a:lnTo>
                    <a:pt x="118" y="63"/>
                  </a:lnTo>
                  <a:lnTo>
                    <a:pt x="158" y="0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51" name="Freeform 132"/>
            <p:cNvSpPr>
              <a:spLocks/>
            </p:cNvSpPr>
            <p:nvPr/>
          </p:nvSpPr>
          <p:spPr bwMode="auto">
            <a:xfrm>
              <a:off x="1307" y="1938"/>
              <a:ext cx="63" cy="141"/>
            </a:xfrm>
            <a:custGeom>
              <a:avLst/>
              <a:gdLst>
                <a:gd name="T0" fmla="*/ 15 w 63"/>
                <a:gd name="T1" fmla="*/ 0 h 141"/>
                <a:gd name="T2" fmla="*/ 3 w 63"/>
                <a:gd name="T3" fmla="*/ 12 h 141"/>
                <a:gd name="T4" fmla="*/ 0 w 63"/>
                <a:gd name="T5" fmla="*/ 36 h 141"/>
                <a:gd name="T6" fmla="*/ 15 w 63"/>
                <a:gd name="T7" fmla="*/ 65 h 141"/>
                <a:gd name="T8" fmla="*/ 48 w 63"/>
                <a:gd name="T9" fmla="*/ 96 h 141"/>
                <a:gd name="T10" fmla="*/ 57 w 63"/>
                <a:gd name="T11" fmla="*/ 110 h 141"/>
                <a:gd name="T12" fmla="*/ 60 w 63"/>
                <a:gd name="T13" fmla="*/ 128 h 141"/>
                <a:gd name="T14" fmla="*/ 63 w 63"/>
                <a:gd name="T15" fmla="*/ 141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3"/>
                <a:gd name="T25" fmla="*/ 0 h 141"/>
                <a:gd name="T26" fmla="*/ 63 w 63"/>
                <a:gd name="T27" fmla="*/ 141 h 1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3" h="141">
                  <a:moveTo>
                    <a:pt x="15" y="0"/>
                  </a:moveTo>
                  <a:lnTo>
                    <a:pt x="3" y="12"/>
                  </a:lnTo>
                  <a:lnTo>
                    <a:pt x="0" y="36"/>
                  </a:lnTo>
                  <a:lnTo>
                    <a:pt x="15" y="65"/>
                  </a:lnTo>
                  <a:lnTo>
                    <a:pt x="48" y="96"/>
                  </a:lnTo>
                  <a:lnTo>
                    <a:pt x="57" y="110"/>
                  </a:lnTo>
                  <a:lnTo>
                    <a:pt x="60" y="128"/>
                  </a:lnTo>
                  <a:lnTo>
                    <a:pt x="63" y="141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52" name="Freeform 133"/>
            <p:cNvSpPr>
              <a:spLocks/>
            </p:cNvSpPr>
            <p:nvPr/>
          </p:nvSpPr>
          <p:spPr bwMode="auto">
            <a:xfrm>
              <a:off x="1307" y="3993"/>
              <a:ext cx="456" cy="111"/>
            </a:xfrm>
            <a:custGeom>
              <a:avLst/>
              <a:gdLst>
                <a:gd name="T0" fmla="*/ 34 w 456"/>
                <a:gd name="T1" fmla="*/ 74 h 111"/>
                <a:gd name="T2" fmla="*/ 123 w 456"/>
                <a:gd name="T3" fmla="*/ 87 h 111"/>
                <a:gd name="T4" fmla="*/ 399 w 456"/>
                <a:gd name="T5" fmla="*/ 12 h 111"/>
                <a:gd name="T6" fmla="*/ 445 w 456"/>
                <a:gd name="T7" fmla="*/ 0 h 111"/>
                <a:gd name="T8" fmla="*/ 456 w 456"/>
                <a:gd name="T9" fmla="*/ 29 h 111"/>
                <a:gd name="T10" fmla="*/ 130 w 456"/>
                <a:gd name="T11" fmla="*/ 111 h 111"/>
                <a:gd name="T12" fmla="*/ 19 w 456"/>
                <a:gd name="T13" fmla="*/ 86 h 111"/>
                <a:gd name="T14" fmla="*/ 0 w 456"/>
                <a:gd name="T15" fmla="*/ 41 h 111"/>
                <a:gd name="T16" fmla="*/ 34 w 456"/>
                <a:gd name="T17" fmla="*/ 74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56"/>
                <a:gd name="T28" fmla="*/ 0 h 111"/>
                <a:gd name="T29" fmla="*/ 456 w 456"/>
                <a:gd name="T30" fmla="*/ 111 h 1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56" h="111">
                  <a:moveTo>
                    <a:pt x="34" y="74"/>
                  </a:moveTo>
                  <a:lnTo>
                    <a:pt x="123" y="87"/>
                  </a:lnTo>
                  <a:lnTo>
                    <a:pt x="399" y="12"/>
                  </a:lnTo>
                  <a:lnTo>
                    <a:pt x="445" y="0"/>
                  </a:lnTo>
                  <a:lnTo>
                    <a:pt x="456" y="29"/>
                  </a:lnTo>
                  <a:lnTo>
                    <a:pt x="130" y="111"/>
                  </a:lnTo>
                  <a:lnTo>
                    <a:pt x="19" y="86"/>
                  </a:lnTo>
                  <a:lnTo>
                    <a:pt x="0" y="41"/>
                  </a:lnTo>
                  <a:lnTo>
                    <a:pt x="34" y="74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53" name="Freeform 134"/>
            <p:cNvSpPr>
              <a:spLocks/>
            </p:cNvSpPr>
            <p:nvPr/>
          </p:nvSpPr>
          <p:spPr bwMode="auto">
            <a:xfrm>
              <a:off x="1319" y="4023"/>
              <a:ext cx="445" cy="86"/>
            </a:xfrm>
            <a:custGeom>
              <a:avLst/>
              <a:gdLst>
                <a:gd name="T0" fmla="*/ 0 w 445"/>
                <a:gd name="T1" fmla="*/ 57 h 86"/>
                <a:gd name="T2" fmla="*/ 87 w 445"/>
                <a:gd name="T3" fmla="*/ 83 h 86"/>
                <a:gd name="T4" fmla="*/ 114 w 445"/>
                <a:gd name="T5" fmla="*/ 86 h 86"/>
                <a:gd name="T6" fmla="*/ 445 w 445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5"/>
                <a:gd name="T13" fmla="*/ 0 h 86"/>
                <a:gd name="T14" fmla="*/ 445 w 445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5" h="86">
                  <a:moveTo>
                    <a:pt x="0" y="57"/>
                  </a:moveTo>
                  <a:lnTo>
                    <a:pt x="87" y="83"/>
                  </a:lnTo>
                  <a:lnTo>
                    <a:pt x="114" y="86"/>
                  </a:lnTo>
                  <a:lnTo>
                    <a:pt x="445" y="0"/>
                  </a:lnTo>
                </a:path>
              </a:pathLst>
            </a:custGeom>
            <a:noFill/>
            <a:ln w="1905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9" name="Group 135"/>
          <p:cNvGrpSpPr>
            <a:grpSpLocks/>
          </p:cNvGrpSpPr>
          <p:nvPr/>
        </p:nvGrpSpPr>
        <p:grpSpPr bwMode="auto">
          <a:xfrm>
            <a:off x="4248150" y="1412875"/>
            <a:ext cx="3919538" cy="5268913"/>
            <a:chOff x="3117" y="166"/>
            <a:chExt cx="2469" cy="3319"/>
          </a:xfrm>
        </p:grpSpPr>
        <p:sp>
          <p:nvSpPr>
            <p:cNvPr id="30731" name="Freeform 136"/>
            <p:cNvSpPr>
              <a:spLocks/>
            </p:cNvSpPr>
            <p:nvPr/>
          </p:nvSpPr>
          <p:spPr bwMode="auto">
            <a:xfrm>
              <a:off x="3117" y="166"/>
              <a:ext cx="2469" cy="2919"/>
            </a:xfrm>
            <a:custGeom>
              <a:avLst/>
              <a:gdLst>
                <a:gd name="T0" fmla="*/ 0 w 2469"/>
                <a:gd name="T1" fmla="*/ 576 h 2919"/>
                <a:gd name="T2" fmla="*/ 0 w 2469"/>
                <a:gd name="T3" fmla="*/ 954 h 2919"/>
                <a:gd name="T4" fmla="*/ 307 w 2469"/>
                <a:gd name="T5" fmla="*/ 1373 h 2919"/>
                <a:gd name="T6" fmla="*/ 386 w 2469"/>
                <a:gd name="T7" fmla="*/ 2304 h 2919"/>
                <a:gd name="T8" fmla="*/ 1483 w 2469"/>
                <a:gd name="T9" fmla="*/ 2919 h 2919"/>
                <a:gd name="T10" fmla="*/ 2391 w 2469"/>
                <a:gd name="T11" fmla="*/ 2777 h 2919"/>
                <a:gd name="T12" fmla="*/ 2469 w 2469"/>
                <a:gd name="T13" fmla="*/ 1404 h 2919"/>
                <a:gd name="T14" fmla="*/ 2248 w 2469"/>
                <a:gd name="T15" fmla="*/ 883 h 2919"/>
                <a:gd name="T16" fmla="*/ 2130 w 2469"/>
                <a:gd name="T17" fmla="*/ 197 h 2919"/>
                <a:gd name="T18" fmla="*/ 1878 w 2469"/>
                <a:gd name="T19" fmla="*/ 0 h 2919"/>
                <a:gd name="T20" fmla="*/ 1562 w 2469"/>
                <a:gd name="T21" fmla="*/ 71 h 2919"/>
                <a:gd name="T22" fmla="*/ 1452 w 2469"/>
                <a:gd name="T23" fmla="*/ 79 h 2919"/>
                <a:gd name="T24" fmla="*/ 1231 w 2469"/>
                <a:gd name="T25" fmla="*/ 449 h 2919"/>
                <a:gd name="T26" fmla="*/ 402 w 2469"/>
                <a:gd name="T27" fmla="*/ 560 h 2919"/>
                <a:gd name="T28" fmla="*/ 0 w 2469"/>
                <a:gd name="T29" fmla="*/ 576 h 29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69"/>
                <a:gd name="T46" fmla="*/ 0 h 2919"/>
                <a:gd name="T47" fmla="*/ 2469 w 2469"/>
                <a:gd name="T48" fmla="*/ 2919 h 29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69" h="2919">
                  <a:moveTo>
                    <a:pt x="0" y="576"/>
                  </a:moveTo>
                  <a:lnTo>
                    <a:pt x="0" y="954"/>
                  </a:lnTo>
                  <a:lnTo>
                    <a:pt x="307" y="1373"/>
                  </a:lnTo>
                  <a:lnTo>
                    <a:pt x="386" y="2304"/>
                  </a:lnTo>
                  <a:lnTo>
                    <a:pt x="1483" y="2919"/>
                  </a:lnTo>
                  <a:lnTo>
                    <a:pt x="2391" y="2777"/>
                  </a:lnTo>
                  <a:lnTo>
                    <a:pt x="2469" y="1404"/>
                  </a:lnTo>
                  <a:lnTo>
                    <a:pt x="2248" y="883"/>
                  </a:lnTo>
                  <a:lnTo>
                    <a:pt x="2130" y="197"/>
                  </a:lnTo>
                  <a:lnTo>
                    <a:pt x="1878" y="0"/>
                  </a:lnTo>
                  <a:lnTo>
                    <a:pt x="1562" y="71"/>
                  </a:lnTo>
                  <a:lnTo>
                    <a:pt x="1452" y="79"/>
                  </a:lnTo>
                  <a:lnTo>
                    <a:pt x="1231" y="449"/>
                  </a:lnTo>
                  <a:lnTo>
                    <a:pt x="402" y="560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0732" name="Group 137"/>
            <p:cNvGrpSpPr>
              <a:grpSpLocks/>
            </p:cNvGrpSpPr>
            <p:nvPr/>
          </p:nvGrpSpPr>
          <p:grpSpPr bwMode="auto">
            <a:xfrm>
              <a:off x="3119" y="295"/>
              <a:ext cx="2398" cy="3190"/>
              <a:chOff x="2669" y="1005"/>
              <a:chExt cx="2398" cy="3190"/>
            </a:xfrm>
          </p:grpSpPr>
          <p:sp>
            <p:nvSpPr>
              <p:cNvPr id="30733" name="AutoShape 138"/>
              <p:cNvSpPr>
                <a:spLocks noChangeArrowheads="1"/>
              </p:cNvSpPr>
              <p:nvPr/>
            </p:nvSpPr>
            <p:spPr bwMode="auto">
              <a:xfrm>
                <a:off x="2669" y="1487"/>
                <a:ext cx="307" cy="306"/>
              </a:xfrm>
              <a:prstGeom prst="rightArrow">
                <a:avLst>
                  <a:gd name="adj1" fmla="val 39213"/>
                  <a:gd name="adj2" fmla="val 53266"/>
                </a:avLst>
              </a:prstGeom>
              <a:gradFill rotWithShape="0">
                <a:gsLst>
                  <a:gs pos="0">
                    <a:srgbClr val="FFCC99"/>
                  </a:gs>
                  <a:gs pos="100000">
                    <a:srgbClr val="EBA547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4" name="Oval 139"/>
              <p:cNvSpPr>
                <a:spLocks noChangeArrowheads="1"/>
              </p:cNvSpPr>
              <p:nvPr/>
            </p:nvSpPr>
            <p:spPr bwMode="auto">
              <a:xfrm rot="6678536">
                <a:off x="4289" y="3466"/>
                <a:ext cx="576" cy="15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5" name="Oval 140"/>
              <p:cNvSpPr>
                <a:spLocks noChangeArrowheads="1"/>
              </p:cNvSpPr>
              <p:nvPr/>
            </p:nvSpPr>
            <p:spPr bwMode="auto">
              <a:xfrm rot="6742567">
                <a:off x="4321" y="3717"/>
                <a:ext cx="344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6" name="Oval 141"/>
              <p:cNvSpPr>
                <a:spLocks noChangeArrowheads="1"/>
              </p:cNvSpPr>
              <p:nvPr/>
            </p:nvSpPr>
            <p:spPr bwMode="auto">
              <a:xfrm rot="1291039">
                <a:off x="4538" y="3133"/>
                <a:ext cx="178" cy="46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7" name="Oval 142"/>
              <p:cNvSpPr>
                <a:spLocks noChangeArrowheads="1"/>
              </p:cNvSpPr>
              <p:nvPr/>
            </p:nvSpPr>
            <p:spPr bwMode="auto">
              <a:xfrm rot="-1028560">
                <a:off x="4452" y="2526"/>
                <a:ext cx="265" cy="78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8" name="Oval 143"/>
              <p:cNvSpPr>
                <a:spLocks noChangeArrowheads="1"/>
              </p:cNvSpPr>
              <p:nvPr/>
            </p:nvSpPr>
            <p:spPr bwMode="auto">
              <a:xfrm rot="-818681">
                <a:off x="4217" y="2355"/>
                <a:ext cx="416" cy="61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39" name="Oval 144"/>
              <p:cNvSpPr>
                <a:spLocks noChangeArrowheads="1"/>
              </p:cNvSpPr>
              <p:nvPr/>
            </p:nvSpPr>
            <p:spPr bwMode="auto">
              <a:xfrm rot="-352577">
                <a:off x="4204" y="1881"/>
                <a:ext cx="416" cy="7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0" name="Oval 145"/>
              <p:cNvSpPr>
                <a:spLocks noChangeArrowheads="1"/>
              </p:cNvSpPr>
              <p:nvPr/>
            </p:nvSpPr>
            <p:spPr bwMode="auto">
              <a:xfrm rot="816439">
                <a:off x="4540" y="1478"/>
                <a:ext cx="158" cy="56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1" name="Oval 146"/>
              <p:cNvSpPr>
                <a:spLocks noChangeArrowheads="1"/>
              </p:cNvSpPr>
              <p:nvPr/>
            </p:nvSpPr>
            <p:spPr bwMode="auto">
              <a:xfrm rot="240495">
                <a:off x="4105" y="1334"/>
                <a:ext cx="120" cy="3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2" name="Oval 147"/>
              <p:cNvSpPr>
                <a:spLocks noChangeArrowheads="1"/>
              </p:cNvSpPr>
              <p:nvPr/>
            </p:nvSpPr>
            <p:spPr bwMode="auto">
              <a:xfrm rot="386018">
                <a:off x="4468" y="1742"/>
                <a:ext cx="187" cy="38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3" name="Oval 148"/>
              <p:cNvSpPr>
                <a:spLocks noChangeArrowheads="1"/>
              </p:cNvSpPr>
              <p:nvPr/>
            </p:nvSpPr>
            <p:spPr bwMode="auto">
              <a:xfrm rot="-579088">
                <a:off x="4251" y="1561"/>
                <a:ext cx="284" cy="3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4" name="Oval 149"/>
              <p:cNvSpPr>
                <a:spLocks noChangeArrowheads="1"/>
              </p:cNvSpPr>
              <p:nvPr/>
            </p:nvSpPr>
            <p:spPr bwMode="auto">
              <a:xfrm rot="-993112">
                <a:off x="4138" y="1872"/>
                <a:ext cx="270" cy="51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5" name="Oval 150"/>
              <p:cNvSpPr>
                <a:spLocks noChangeArrowheads="1"/>
              </p:cNvSpPr>
              <p:nvPr/>
            </p:nvSpPr>
            <p:spPr bwMode="auto">
              <a:xfrm rot="-940166">
                <a:off x="4408" y="1936"/>
                <a:ext cx="218" cy="3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6" name="Oval 151"/>
              <p:cNvSpPr>
                <a:spLocks noChangeArrowheads="1"/>
              </p:cNvSpPr>
              <p:nvPr/>
            </p:nvSpPr>
            <p:spPr bwMode="auto">
              <a:xfrm rot="-327101">
                <a:off x="4309" y="3145"/>
                <a:ext cx="182" cy="61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7" name="Oval 152"/>
              <p:cNvSpPr>
                <a:spLocks noChangeArrowheads="1"/>
              </p:cNvSpPr>
              <p:nvPr/>
            </p:nvSpPr>
            <p:spPr bwMode="auto">
              <a:xfrm rot="-72519">
                <a:off x="4374" y="3718"/>
                <a:ext cx="134" cy="42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8" name="Oval 153"/>
              <p:cNvSpPr>
                <a:spLocks noChangeArrowheads="1"/>
              </p:cNvSpPr>
              <p:nvPr/>
            </p:nvSpPr>
            <p:spPr bwMode="auto">
              <a:xfrm rot="4301142">
                <a:off x="4308" y="943"/>
                <a:ext cx="52" cy="1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49" name="Oval 154"/>
              <p:cNvSpPr>
                <a:spLocks noChangeArrowheads="1"/>
              </p:cNvSpPr>
              <p:nvPr/>
            </p:nvSpPr>
            <p:spPr bwMode="auto">
              <a:xfrm rot="5685662" flipH="1">
                <a:off x="4380" y="930"/>
                <a:ext cx="47" cy="19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0" name="Oval 155"/>
              <p:cNvSpPr>
                <a:spLocks noChangeArrowheads="1"/>
              </p:cNvSpPr>
              <p:nvPr/>
            </p:nvSpPr>
            <p:spPr bwMode="auto">
              <a:xfrm rot="7698934" flipH="1">
                <a:off x="4500" y="977"/>
                <a:ext cx="92" cy="25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1" name="Oval 156"/>
              <p:cNvSpPr>
                <a:spLocks noChangeArrowheads="1"/>
              </p:cNvSpPr>
              <p:nvPr/>
            </p:nvSpPr>
            <p:spPr bwMode="auto">
              <a:xfrm rot="13516795" flipH="1">
                <a:off x="4195" y="989"/>
                <a:ext cx="93" cy="22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2" name="Oval 157"/>
              <p:cNvSpPr>
                <a:spLocks noChangeArrowheads="1"/>
              </p:cNvSpPr>
              <p:nvPr/>
            </p:nvSpPr>
            <p:spPr bwMode="auto">
              <a:xfrm rot="224189">
                <a:off x="4130" y="1092"/>
                <a:ext cx="107" cy="47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3" name="Oval 158"/>
              <p:cNvSpPr>
                <a:spLocks noChangeArrowheads="1"/>
              </p:cNvSpPr>
              <p:nvPr/>
            </p:nvSpPr>
            <p:spPr bwMode="auto">
              <a:xfrm rot="432779">
                <a:off x="4145" y="2494"/>
                <a:ext cx="241" cy="50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4" name="Oval 159"/>
              <p:cNvSpPr>
                <a:spLocks noChangeArrowheads="1"/>
              </p:cNvSpPr>
              <p:nvPr/>
            </p:nvSpPr>
            <p:spPr bwMode="auto">
              <a:xfrm rot="-952369">
                <a:off x="4203" y="2675"/>
                <a:ext cx="254" cy="68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5" name="Oval 160"/>
              <p:cNvSpPr>
                <a:spLocks noChangeArrowheads="1"/>
              </p:cNvSpPr>
              <p:nvPr/>
            </p:nvSpPr>
            <p:spPr bwMode="auto">
              <a:xfrm rot="-497025">
                <a:off x="4080" y="1525"/>
                <a:ext cx="179" cy="6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6" name="Oval 161"/>
              <p:cNvSpPr>
                <a:spLocks noChangeArrowheads="1"/>
              </p:cNvSpPr>
              <p:nvPr/>
            </p:nvSpPr>
            <p:spPr bwMode="auto">
              <a:xfrm rot="-1147493">
                <a:off x="4414" y="1969"/>
                <a:ext cx="236" cy="28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7" name="Oval 162"/>
              <p:cNvSpPr>
                <a:spLocks noChangeArrowheads="1"/>
              </p:cNvSpPr>
              <p:nvPr/>
            </p:nvSpPr>
            <p:spPr bwMode="auto">
              <a:xfrm rot="-668449">
                <a:off x="4290" y="2014"/>
                <a:ext cx="247" cy="33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8" name="Oval 163"/>
              <p:cNvSpPr>
                <a:spLocks noChangeArrowheads="1"/>
              </p:cNvSpPr>
              <p:nvPr/>
            </p:nvSpPr>
            <p:spPr bwMode="auto">
              <a:xfrm rot="-668449">
                <a:off x="4400" y="2145"/>
                <a:ext cx="72" cy="9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59" name="Oval 164"/>
              <p:cNvSpPr>
                <a:spLocks noChangeArrowheads="1"/>
              </p:cNvSpPr>
              <p:nvPr/>
            </p:nvSpPr>
            <p:spPr bwMode="auto">
              <a:xfrm rot="-155517">
                <a:off x="4385" y="2451"/>
                <a:ext cx="204" cy="3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0" name="Oval 165"/>
              <p:cNvSpPr>
                <a:spLocks noChangeArrowheads="1"/>
              </p:cNvSpPr>
              <p:nvPr/>
            </p:nvSpPr>
            <p:spPr bwMode="auto">
              <a:xfrm rot="794273">
                <a:off x="4478" y="2546"/>
                <a:ext cx="75" cy="14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1" name="Oval 166"/>
              <p:cNvSpPr>
                <a:spLocks noChangeArrowheads="1"/>
              </p:cNvSpPr>
              <p:nvPr/>
            </p:nvSpPr>
            <p:spPr bwMode="auto">
              <a:xfrm rot="-2180916">
                <a:off x="4189" y="1620"/>
                <a:ext cx="15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2" name="Freeform 167"/>
              <p:cNvSpPr>
                <a:spLocks/>
              </p:cNvSpPr>
              <p:nvPr/>
            </p:nvSpPr>
            <p:spPr bwMode="auto">
              <a:xfrm>
                <a:off x="4367" y="1562"/>
                <a:ext cx="135" cy="75"/>
              </a:xfrm>
              <a:custGeom>
                <a:avLst/>
                <a:gdLst>
                  <a:gd name="T0" fmla="*/ 19 w 135"/>
                  <a:gd name="T1" fmla="*/ 0 h 75"/>
                  <a:gd name="T2" fmla="*/ 57 w 135"/>
                  <a:gd name="T3" fmla="*/ 0 h 75"/>
                  <a:gd name="T4" fmla="*/ 84 w 135"/>
                  <a:gd name="T5" fmla="*/ 9 h 75"/>
                  <a:gd name="T6" fmla="*/ 102 w 135"/>
                  <a:gd name="T7" fmla="*/ 19 h 75"/>
                  <a:gd name="T8" fmla="*/ 127 w 135"/>
                  <a:gd name="T9" fmla="*/ 46 h 75"/>
                  <a:gd name="T10" fmla="*/ 135 w 135"/>
                  <a:gd name="T11" fmla="*/ 66 h 75"/>
                  <a:gd name="T12" fmla="*/ 121 w 135"/>
                  <a:gd name="T13" fmla="*/ 75 h 75"/>
                  <a:gd name="T14" fmla="*/ 0 w 135"/>
                  <a:gd name="T15" fmla="*/ 6 h 7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5"/>
                  <a:gd name="T25" fmla="*/ 0 h 75"/>
                  <a:gd name="T26" fmla="*/ 135 w 135"/>
                  <a:gd name="T27" fmla="*/ 75 h 7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5" h="75">
                    <a:moveTo>
                      <a:pt x="19" y="0"/>
                    </a:moveTo>
                    <a:lnTo>
                      <a:pt x="57" y="0"/>
                    </a:lnTo>
                    <a:lnTo>
                      <a:pt x="84" y="9"/>
                    </a:lnTo>
                    <a:lnTo>
                      <a:pt x="102" y="19"/>
                    </a:lnTo>
                    <a:lnTo>
                      <a:pt x="127" y="46"/>
                    </a:lnTo>
                    <a:lnTo>
                      <a:pt x="135" y="66"/>
                    </a:lnTo>
                    <a:lnTo>
                      <a:pt x="121" y="75"/>
                    </a:lnTo>
                    <a:lnTo>
                      <a:pt x="0" y="6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3" name="Freeform 168"/>
              <p:cNvSpPr>
                <a:spLocks/>
              </p:cNvSpPr>
              <p:nvPr/>
            </p:nvSpPr>
            <p:spPr bwMode="auto">
              <a:xfrm>
                <a:off x="4423" y="1565"/>
                <a:ext cx="95" cy="41"/>
              </a:xfrm>
              <a:custGeom>
                <a:avLst/>
                <a:gdLst>
                  <a:gd name="T0" fmla="*/ 26 w 95"/>
                  <a:gd name="T1" fmla="*/ 0 h 41"/>
                  <a:gd name="T2" fmla="*/ 69 w 95"/>
                  <a:gd name="T3" fmla="*/ 3 h 41"/>
                  <a:gd name="T4" fmla="*/ 87 w 95"/>
                  <a:gd name="T5" fmla="*/ 15 h 41"/>
                  <a:gd name="T6" fmla="*/ 95 w 95"/>
                  <a:gd name="T7" fmla="*/ 33 h 41"/>
                  <a:gd name="T8" fmla="*/ 89 w 95"/>
                  <a:gd name="T9" fmla="*/ 41 h 41"/>
                  <a:gd name="T10" fmla="*/ 71 w 95"/>
                  <a:gd name="T11" fmla="*/ 21 h 41"/>
                  <a:gd name="T12" fmla="*/ 45 w 95"/>
                  <a:gd name="T13" fmla="*/ 20 h 41"/>
                  <a:gd name="T14" fmla="*/ 0 w 95"/>
                  <a:gd name="T15" fmla="*/ 18 h 41"/>
                  <a:gd name="T16" fmla="*/ 26 w 95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5"/>
                  <a:gd name="T28" fmla="*/ 0 h 41"/>
                  <a:gd name="T29" fmla="*/ 95 w 95"/>
                  <a:gd name="T30" fmla="*/ 41 h 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5" h="41">
                    <a:moveTo>
                      <a:pt x="26" y="0"/>
                    </a:moveTo>
                    <a:lnTo>
                      <a:pt x="69" y="3"/>
                    </a:lnTo>
                    <a:lnTo>
                      <a:pt x="87" y="15"/>
                    </a:lnTo>
                    <a:lnTo>
                      <a:pt x="95" y="33"/>
                    </a:lnTo>
                    <a:lnTo>
                      <a:pt x="89" y="41"/>
                    </a:lnTo>
                    <a:lnTo>
                      <a:pt x="71" y="21"/>
                    </a:lnTo>
                    <a:lnTo>
                      <a:pt x="45" y="20"/>
                    </a:lnTo>
                    <a:lnTo>
                      <a:pt x="0" y="1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4" name="Freeform 169"/>
              <p:cNvSpPr>
                <a:spLocks/>
              </p:cNvSpPr>
              <p:nvPr/>
            </p:nvSpPr>
            <p:spPr bwMode="auto">
              <a:xfrm>
                <a:off x="4025" y="2480"/>
                <a:ext cx="702" cy="490"/>
              </a:xfrm>
              <a:custGeom>
                <a:avLst/>
                <a:gdLst>
                  <a:gd name="T0" fmla="*/ 189 w 702"/>
                  <a:gd name="T1" fmla="*/ 56 h 490"/>
                  <a:gd name="T2" fmla="*/ 79 w 702"/>
                  <a:gd name="T3" fmla="*/ 205 h 490"/>
                  <a:gd name="T4" fmla="*/ 55 w 702"/>
                  <a:gd name="T5" fmla="*/ 284 h 490"/>
                  <a:gd name="T6" fmla="*/ 47 w 702"/>
                  <a:gd name="T7" fmla="*/ 363 h 490"/>
                  <a:gd name="T8" fmla="*/ 31 w 702"/>
                  <a:gd name="T9" fmla="*/ 411 h 490"/>
                  <a:gd name="T10" fmla="*/ 0 w 702"/>
                  <a:gd name="T11" fmla="*/ 466 h 490"/>
                  <a:gd name="T12" fmla="*/ 87 w 702"/>
                  <a:gd name="T13" fmla="*/ 490 h 490"/>
                  <a:gd name="T14" fmla="*/ 197 w 702"/>
                  <a:gd name="T15" fmla="*/ 474 h 490"/>
                  <a:gd name="T16" fmla="*/ 418 w 702"/>
                  <a:gd name="T17" fmla="*/ 411 h 490"/>
                  <a:gd name="T18" fmla="*/ 544 w 702"/>
                  <a:gd name="T19" fmla="*/ 387 h 490"/>
                  <a:gd name="T20" fmla="*/ 678 w 702"/>
                  <a:gd name="T21" fmla="*/ 387 h 490"/>
                  <a:gd name="T22" fmla="*/ 702 w 702"/>
                  <a:gd name="T23" fmla="*/ 324 h 490"/>
                  <a:gd name="T24" fmla="*/ 647 w 702"/>
                  <a:gd name="T25" fmla="*/ 221 h 490"/>
                  <a:gd name="T26" fmla="*/ 599 w 702"/>
                  <a:gd name="T27" fmla="*/ 103 h 490"/>
                  <a:gd name="T28" fmla="*/ 521 w 702"/>
                  <a:gd name="T29" fmla="*/ 0 h 490"/>
                  <a:gd name="T30" fmla="*/ 355 w 702"/>
                  <a:gd name="T31" fmla="*/ 16 h 490"/>
                  <a:gd name="T32" fmla="*/ 260 w 702"/>
                  <a:gd name="T33" fmla="*/ 24 h 490"/>
                  <a:gd name="T34" fmla="*/ 189 w 702"/>
                  <a:gd name="T35" fmla="*/ 56 h 4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02"/>
                  <a:gd name="T55" fmla="*/ 0 h 490"/>
                  <a:gd name="T56" fmla="*/ 702 w 702"/>
                  <a:gd name="T57" fmla="*/ 490 h 4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02" h="490">
                    <a:moveTo>
                      <a:pt x="189" y="56"/>
                    </a:moveTo>
                    <a:lnTo>
                      <a:pt x="79" y="205"/>
                    </a:lnTo>
                    <a:lnTo>
                      <a:pt x="55" y="284"/>
                    </a:lnTo>
                    <a:lnTo>
                      <a:pt x="47" y="363"/>
                    </a:lnTo>
                    <a:lnTo>
                      <a:pt x="31" y="411"/>
                    </a:lnTo>
                    <a:lnTo>
                      <a:pt x="0" y="466"/>
                    </a:lnTo>
                    <a:lnTo>
                      <a:pt x="87" y="490"/>
                    </a:lnTo>
                    <a:lnTo>
                      <a:pt x="197" y="474"/>
                    </a:lnTo>
                    <a:lnTo>
                      <a:pt x="418" y="411"/>
                    </a:lnTo>
                    <a:lnTo>
                      <a:pt x="544" y="387"/>
                    </a:lnTo>
                    <a:lnTo>
                      <a:pt x="678" y="387"/>
                    </a:lnTo>
                    <a:lnTo>
                      <a:pt x="702" y="324"/>
                    </a:lnTo>
                    <a:lnTo>
                      <a:pt x="647" y="221"/>
                    </a:lnTo>
                    <a:lnTo>
                      <a:pt x="599" y="103"/>
                    </a:lnTo>
                    <a:lnTo>
                      <a:pt x="521" y="0"/>
                    </a:lnTo>
                    <a:lnTo>
                      <a:pt x="355" y="16"/>
                    </a:lnTo>
                    <a:lnTo>
                      <a:pt x="260" y="24"/>
                    </a:lnTo>
                    <a:lnTo>
                      <a:pt x="189" y="5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5" name="Arc 170"/>
              <p:cNvSpPr>
                <a:spLocks/>
              </p:cNvSpPr>
              <p:nvPr/>
            </p:nvSpPr>
            <p:spPr bwMode="auto">
              <a:xfrm>
                <a:off x="3848" y="2020"/>
                <a:ext cx="1059" cy="270"/>
              </a:xfrm>
              <a:custGeom>
                <a:avLst/>
                <a:gdLst>
                  <a:gd name="T0" fmla="*/ 821 w 43200"/>
                  <a:gd name="T1" fmla="*/ 0 h 39637"/>
                  <a:gd name="T2" fmla="*/ 206 w 43200"/>
                  <a:gd name="T3" fmla="*/ 6 h 39637"/>
                  <a:gd name="T4" fmla="*/ 530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6" name="Arc 171"/>
              <p:cNvSpPr>
                <a:spLocks/>
              </p:cNvSpPr>
              <p:nvPr/>
            </p:nvSpPr>
            <p:spPr bwMode="auto">
              <a:xfrm>
                <a:off x="3807" y="2827"/>
                <a:ext cx="1239" cy="270"/>
              </a:xfrm>
              <a:custGeom>
                <a:avLst/>
                <a:gdLst>
                  <a:gd name="T0" fmla="*/ 960 w 43200"/>
                  <a:gd name="T1" fmla="*/ 0 h 39637"/>
                  <a:gd name="T2" fmla="*/ 241 w 43200"/>
                  <a:gd name="T3" fmla="*/ 6 h 39637"/>
                  <a:gd name="T4" fmla="*/ 620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67" name="Arc 172"/>
              <p:cNvSpPr>
                <a:spLocks/>
              </p:cNvSpPr>
              <p:nvPr/>
            </p:nvSpPr>
            <p:spPr bwMode="auto">
              <a:xfrm>
                <a:off x="3955" y="3254"/>
                <a:ext cx="1012" cy="270"/>
              </a:xfrm>
              <a:custGeom>
                <a:avLst/>
                <a:gdLst>
                  <a:gd name="T0" fmla="*/ 784 w 43200"/>
                  <a:gd name="T1" fmla="*/ 0 h 39637"/>
                  <a:gd name="T2" fmla="*/ 197 w 43200"/>
                  <a:gd name="T3" fmla="*/ 6 h 39637"/>
                  <a:gd name="T4" fmla="*/ 506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30768" name="Group 173"/>
              <p:cNvGrpSpPr>
                <a:grpSpLocks/>
              </p:cNvGrpSpPr>
              <p:nvPr/>
            </p:nvGrpSpPr>
            <p:grpSpPr bwMode="auto">
              <a:xfrm>
                <a:off x="4314" y="3900"/>
                <a:ext cx="158" cy="295"/>
                <a:chOff x="4101" y="3763"/>
                <a:chExt cx="158" cy="295"/>
              </a:xfrm>
            </p:grpSpPr>
            <p:sp>
              <p:nvSpPr>
                <p:cNvPr id="30789" name="Freeform 174"/>
                <p:cNvSpPr>
                  <a:spLocks/>
                </p:cNvSpPr>
                <p:nvPr/>
              </p:nvSpPr>
              <p:spPr bwMode="auto">
                <a:xfrm rot="167413">
                  <a:off x="4117" y="3763"/>
                  <a:ext cx="141" cy="268"/>
                </a:xfrm>
                <a:custGeom>
                  <a:avLst/>
                  <a:gdLst>
                    <a:gd name="T0" fmla="*/ 0 w 158"/>
                    <a:gd name="T1" fmla="*/ 0 h 284"/>
                    <a:gd name="T2" fmla="*/ 16 w 158"/>
                    <a:gd name="T3" fmla="*/ 158 h 284"/>
                    <a:gd name="T4" fmla="*/ 56 w 158"/>
                    <a:gd name="T5" fmla="*/ 229 h 284"/>
                    <a:gd name="T6" fmla="*/ 111 w 158"/>
                    <a:gd name="T7" fmla="*/ 284 h 284"/>
                    <a:gd name="T8" fmla="*/ 158 w 158"/>
                    <a:gd name="T9" fmla="*/ 268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284"/>
                    <a:gd name="T17" fmla="*/ 158 w 158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284">
                      <a:moveTo>
                        <a:pt x="0" y="0"/>
                      </a:moveTo>
                      <a:lnTo>
                        <a:pt x="16" y="158"/>
                      </a:lnTo>
                      <a:lnTo>
                        <a:pt x="56" y="229"/>
                      </a:lnTo>
                      <a:lnTo>
                        <a:pt x="111" y="284"/>
                      </a:lnTo>
                      <a:lnTo>
                        <a:pt x="158" y="268"/>
                      </a:lnTo>
                    </a:path>
                  </a:pathLst>
                </a:cu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0790" name="Freeform 175"/>
                <p:cNvSpPr>
                  <a:spLocks/>
                </p:cNvSpPr>
                <p:nvPr/>
              </p:nvSpPr>
              <p:spPr bwMode="auto">
                <a:xfrm rot="167413">
                  <a:off x="4101" y="3774"/>
                  <a:ext cx="158" cy="284"/>
                </a:xfrm>
                <a:custGeom>
                  <a:avLst/>
                  <a:gdLst>
                    <a:gd name="T0" fmla="*/ 0 w 158"/>
                    <a:gd name="T1" fmla="*/ 0 h 284"/>
                    <a:gd name="T2" fmla="*/ 16 w 158"/>
                    <a:gd name="T3" fmla="*/ 158 h 284"/>
                    <a:gd name="T4" fmla="*/ 56 w 158"/>
                    <a:gd name="T5" fmla="*/ 229 h 284"/>
                    <a:gd name="T6" fmla="*/ 111 w 158"/>
                    <a:gd name="T7" fmla="*/ 284 h 284"/>
                    <a:gd name="T8" fmla="*/ 158 w 158"/>
                    <a:gd name="T9" fmla="*/ 268 h 2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8"/>
                    <a:gd name="T16" fmla="*/ 0 h 284"/>
                    <a:gd name="T17" fmla="*/ 158 w 158"/>
                    <a:gd name="T18" fmla="*/ 284 h 2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8" h="284">
                      <a:moveTo>
                        <a:pt x="0" y="0"/>
                      </a:moveTo>
                      <a:lnTo>
                        <a:pt x="16" y="158"/>
                      </a:lnTo>
                      <a:lnTo>
                        <a:pt x="56" y="229"/>
                      </a:lnTo>
                      <a:lnTo>
                        <a:pt x="111" y="284"/>
                      </a:lnTo>
                      <a:lnTo>
                        <a:pt x="158" y="268"/>
                      </a:lnTo>
                    </a:path>
                  </a:pathLst>
                </a:custGeom>
                <a:noFill/>
                <a:ln w="38100">
                  <a:solidFill>
                    <a:schemeClr val="folHlink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30769" name="Text Box 176"/>
              <p:cNvSpPr txBox="1">
                <a:spLocks noChangeArrowheads="1"/>
              </p:cNvSpPr>
              <p:nvPr/>
            </p:nvSpPr>
            <p:spPr bwMode="auto">
              <a:xfrm>
                <a:off x="3127" y="1471"/>
                <a:ext cx="5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400">
                    <a:solidFill>
                      <a:srgbClr val="0000CC"/>
                    </a:solidFill>
                  </a:rPr>
                  <a:t>收臂</a:t>
                </a:r>
              </a:p>
            </p:txBody>
          </p:sp>
          <p:grpSp>
            <p:nvGrpSpPr>
              <p:cNvPr id="30770" name="Group 177"/>
              <p:cNvGrpSpPr>
                <a:grpSpLocks/>
              </p:cNvGrpSpPr>
              <p:nvPr/>
            </p:nvGrpSpPr>
            <p:grpSpPr bwMode="auto">
              <a:xfrm>
                <a:off x="3112" y="2288"/>
                <a:ext cx="584" cy="608"/>
                <a:chOff x="3033" y="2587"/>
                <a:chExt cx="584" cy="608"/>
              </a:xfrm>
            </p:grpSpPr>
            <p:sp>
              <p:nvSpPr>
                <p:cNvPr id="30785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3198" y="2907"/>
                  <a:ext cx="41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>
                      <a:ea typeface="华文中宋" pitchFamily="2" charset="-122"/>
                    </a:rPr>
                    <a:t>大</a:t>
                  </a:r>
                </a:p>
              </p:txBody>
            </p:sp>
            <p:sp>
              <p:nvSpPr>
                <p:cNvPr id="30786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3191" y="2587"/>
                  <a:ext cx="41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zh-CN" altLang="en-US" sz="2400">
                      <a:ea typeface="华文中宋" pitchFamily="2" charset="-122"/>
                    </a:rPr>
                    <a:t>小</a:t>
                  </a:r>
                </a:p>
              </p:txBody>
            </p:sp>
            <p:sp>
              <p:nvSpPr>
                <p:cNvPr id="30787" name="WordArt 180"/>
                <p:cNvSpPr>
                  <a:spLocks noChangeArrowheads="1" noChangeShapeType="1" noTextEdit="1"/>
                </p:cNvSpPr>
                <p:nvPr/>
              </p:nvSpPr>
              <p:spPr bwMode="auto">
                <a:xfrm rot="-116465">
                  <a:off x="3037" y="2646"/>
                  <a:ext cx="178" cy="162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8333"/>
                    </a:avLst>
                  </a:prstTxWarp>
                </a:bodyPr>
                <a:lstStyle/>
                <a:p>
                  <a:pPr algn="ctr"/>
                  <a:r>
                    <a:rPr lang="en-US" altLang="zh-CN" sz="2000" i="1" kern="10"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latin typeface="Times New Roman"/>
                      <a:cs typeface="Times New Roman"/>
                    </a:rPr>
                    <a:t>J</a:t>
                  </a:r>
                  <a:endParaRPr lang="zh-CN" altLang="en-US" sz="2000" i="1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30788" name="WordArt 181"/>
                <p:cNvSpPr>
                  <a:spLocks noChangeArrowheads="1" noChangeShapeType="1" noTextEdit="1"/>
                </p:cNvSpPr>
                <p:nvPr/>
              </p:nvSpPr>
              <p:spPr bwMode="auto">
                <a:xfrm rot="-116465">
                  <a:off x="3033" y="2984"/>
                  <a:ext cx="183" cy="15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en-US" altLang="zh-CN" sz="3600" i="1" kern="10">
                      <a:ln w="9525">
                        <a:solidFill>
                          <a:schemeClr val="tx2"/>
                        </a:solidFill>
                        <a:round/>
                        <a:headEnd/>
                        <a:tailEnd/>
                      </a:ln>
                      <a:solidFill>
                        <a:srgbClr val="0000FF"/>
                      </a:solidFill>
                      <a:latin typeface="Symbol"/>
                    </a:rPr>
                    <a:t>w</a:t>
                  </a:r>
                  <a:endParaRPr lang="zh-CN" altLang="en-US" sz="3600" i="1" kern="10"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solidFill>
                      <a:srgbClr val="0000FF"/>
                    </a:solidFill>
                    <a:latin typeface="Symbol"/>
                  </a:endParaRPr>
                </a:p>
              </p:txBody>
            </p:sp>
          </p:grpSp>
          <p:sp>
            <p:nvSpPr>
              <p:cNvPr id="30771" name="Freeform 182"/>
              <p:cNvSpPr>
                <a:spLocks/>
              </p:cNvSpPr>
              <p:nvPr/>
            </p:nvSpPr>
            <p:spPr bwMode="auto">
              <a:xfrm rot="-47620">
                <a:off x="4724" y="2655"/>
                <a:ext cx="39" cy="189"/>
              </a:xfrm>
              <a:custGeom>
                <a:avLst/>
                <a:gdLst>
                  <a:gd name="T0" fmla="*/ 0 w 39"/>
                  <a:gd name="T1" fmla="*/ 0 h 189"/>
                  <a:gd name="T2" fmla="*/ 31 w 39"/>
                  <a:gd name="T3" fmla="*/ 110 h 189"/>
                  <a:gd name="T4" fmla="*/ 39 w 39"/>
                  <a:gd name="T5" fmla="*/ 189 h 189"/>
                  <a:gd name="T6" fmla="*/ 0 60000 65536"/>
                  <a:gd name="T7" fmla="*/ 0 60000 65536"/>
                  <a:gd name="T8" fmla="*/ 0 60000 65536"/>
                  <a:gd name="T9" fmla="*/ 0 w 39"/>
                  <a:gd name="T10" fmla="*/ 0 h 189"/>
                  <a:gd name="T11" fmla="*/ 39 w 39"/>
                  <a:gd name="T12" fmla="*/ 189 h 1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" h="189">
                    <a:moveTo>
                      <a:pt x="0" y="0"/>
                    </a:moveTo>
                    <a:lnTo>
                      <a:pt x="31" y="110"/>
                    </a:lnTo>
                    <a:lnTo>
                      <a:pt x="39" y="189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2" name="Freeform 183"/>
              <p:cNvSpPr>
                <a:spLocks/>
              </p:cNvSpPr>
              <p:nvPr/>
            </p:nvSpPr>
            <p:spPr bwMode="auto">
              <a:xfrm>
                <a:off x="4667" y="2620"/>
                <a:ext cx="115" cy="274"/>
              </a:xfrm>
              <a:custGeom>
                <a:avLst/>
                <a:gdLst>
                  <a:gd name="T0" fmla="*/ 0 w 115"/>
                  <a:gd name="T1" fmla="*/ 45 h 274"/>
                  <a:gd name="T2" fmla="*/ 13 w 115"/>
                  <a:gd name="T3" fmla="*/ 93 h 274"/>
                  <a:gd name="T4" fmla="*/ 27 w 115"/>
                  <a:gd name="T5" fmla="*/ 135 h 274"/>
                  <a:gd name="T6" fmla="*/ 34 w 115"/>
                  <a:gd name="T7" fmla="*/ 178 h 274"/>
                  <a:gd name="T8" fmla="*/ 43 w 115"/>
                  <a:gd name="T9" fmla="*/ 222 h 274"/>
                  <a:gd name="T10" fmla="*/ 48 w 115"/>
                  <a:gd name="T11" fmla="*/ 249 h 274"/>
                  <a:gd name="T12" fmla="*/ 63 w 115"/>
                  <a:gd name="T13" fmla="*/ 274 h 274"/>
                  <a:gd name="T14" fmla="*/ 115 w 115"/>
                  <a:gd name="T15" fmla="*/ 178 h 274"/>
                  <a:gd name="T16" fmla="*/ 25 w 115"/>
                  <a:gd name="T17" fmla="*/ 60 h 274"/>
                  <a:gd name="T18" fmla="*/ 7 w 115"/>
                  <a:gd name="T19" fmla="*/ 69 h 274"/>
                  <a:gd name="T20" fmla="*/ 12 w 115"/>
                  <a:gd name="T21" fmla="*/ 90 h 2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5"/>
                  <a:gd name="T34" fmla="*/ 0 h 274"/>
                  <a:gd name="T35" fmla="*/ 115 w 115"/>
                  <a:gd name="T36" fmla="*/ 274 h 2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5" h="274">
                    <a:moveTo>
                      <a:pt x="0" y="45"/>
                    </a:moveTo>
                    <a:lnTo>
                      <a:pt x="13" y="93"/>
                    </a:lnTo>
                    <a:lnTo>
                      <a:pt x="27" y="135"/>
                    </a:lnTo>
                    <a:lnTo>
                      <a:pt x="34" y="178"/>
                    </a:lnTo>
                    <a:lnTo>
                      <a:pt x="43" y="222"/>
                    </a:lnTo>
                    <a:lnTo>
                      <a:pt x="48" y="249"/>
                    </a:lnTo>
                    <a:lnTo>
                      <a:pt x="63" y="274"/>
                    </a:lnTo>
                    <a:lnTo>
                      <a:pt x="115" y="178"/>
                    </a:lnTo>
                    <a:cubicBezTo>
                      <a:pt x="17" y="0"/>
                      <a:pt x="94" y="60"/>
                      <a:pt x="25" y="60"/>
                    </a:cubicBezTo>
                    <a:lnTo>
                      <a:pt x="7" y="69"/>
                    </a:lnTo>
                    <a:lnTo>
                      <a:pt x="12" y="90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3" name="Freeform 184"/>
              <p:cNvSpPr>
                <a:spLocks/>
              </p:cNvSpPr>
              <p:nvPr/>
            </p:nvSpPr>
            <p:spPr bwMode="auto">
              <a:xfrm>
                <a:off x="3984" y="2549"/>
                <a:ext cx="210" cy="457"/>
              </a:xfrm>
              <a:custGeom>
                <a:avLst/>
                <a:gdLst>
                  <a:gd name="T0" fmla="*/ 192 w 210"/>
                  <a:gd name="T1" fmla="*/ 32 h 435"/>
                  <a:gd name="T2" fmla="*/ 169 w 210"/>
                  <a:gd name="T3" fmla="*/ 65 h 435"/>
                  <a:gd name="T4" fmla="*/ 153 w 210"/>
                  <a:gd name="T5" fmla="*/ 99 h 435"/>
                  <a:gd name="T6" fmla="*/ 144 w 210"/>
                  <a:gd name="T7" fmla="*/ 156 h 435"/>
                  <a:gd name="T8" fmla="*/ 141 w 210"/>
                  <a:gd name="T9" fmla="*/ 201 h 435"/>
                  <a:gd name="T10" fmla="*/ 148 w 210"/>
                  <a:gd name="T11" fmla="*/ 233 h 435"/>
                  <a:gd name="T12" fmla="*/ 163 w 210"/>
                  <a:gd name="T13" fmla="*/ 311 h 435"/>
                  <a:gd name="T14" fmla="*/ 178 w 210"/>
                  <a:gd name="T15" fmla="*/ 350 h 435"/>
                  <a:gd name="T16" fmla="*/ 198 w 210"/>
                  <a:gd name="T17" fmla="*/ 401 h 435"/>
                  <a:gd name="T18" fmla="*/ 210 w 210"/>
                  <a:gd name="T19" fmla="*/ 419 h 435"/>
                  <a:gd name="T20" fmla="*/ 189 w 210"/>
                  <a:gd name="T21" fmla="*/ 435 h 435"/>
                  <a:gd name="T22" fmla="*/ 138 w 210"/>
                  <a:gd name="T23" fmla="*/ 414 h 435"/>
                  <a:gd name="T24" fmla="*/ 72 w 210"/>
                  <a:gd name="T25" fmla="*/ 408 h 435"/>
                  <a:gd name="T26" fmla="*/ 0 w 210"/>
                  <a:gd name="T27" fmla="*/ 380 h 435"/>
                  <a:gd name="T28" fmla="*/ 0 w 210"/>
                  <a:gd name="T29" fmla="*/ 65 h 435"/>
                  <a:gd name="T30" fmla="*/ 82 w 210"/>
                  <a:gd name="T31" fmla="*/ 0 h 435"/>
                  <a:gd name="T32" fmla="*/ 192 w 210"/>
                  <a:gd name="T33" fmla="*/ 32 h 4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0"/>
                  <a:gd name="T52" fmla="*/ 0 h 435"/>
                  <a:gd name="T53" fmla="*/ 210 w 210"/>
                  <a:gd name="T54" fmla="*/ 435 h 4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0" h="435">
                    <a:moveTo>
                      <a:pt x="192" y="32"/>
                    </a:moveTo>
                    <a:lnTo>
                      <a:pt x="169" y="65"/>
                    </a:lnTo>
                    <a:lnTo>
                      <a:pt x="153" y="99"/>
                    </a:lnTo>
                    <a:lnTo>
                      <a:pt x="144" y="156"/>
                    </a:lnTo>
                    <a:lnTo>
                      <a:pt x="141" y="201"/>
                    </a:lnTo>
                    <a:lnTo>
                      <a:pt x="148" y="233"/>
                    </a:lnTo>
                    <a:lnTo>
                      <a:pt x="163" y="311"/>
                    </a:lnTo>
                    <a:lnTo>
                      <a:pt x="178" y="350"/>
                    </a:lnTo>
                    <a:lnTo>
                      <a:pt x="198" y="401"/>
                    </a:lnTo>
                    <a:lnTo>
                      <a:pt x="210" y="419"/>
                    </a:lnTo>
                    <a:lnTo>
                      <a:pt x="189" y="435"/>
                    </a:lnTo>
                    <a:lnTo>
                      <a:pt x="138" y="414"/>
                    </a:lnTo>
                    <a:lnTo>
                      <a:pt x="72" y="408"/>
                    </a:lnTo>
                    <a:lnTo>
                      <a:pt x="0" y="380"/>
                    </a:lnTo>
                    <a:lnTo>
                      <a:pt x="0" y="65"/>
                    </a:lnTo>
                    <a:lnTo>
                      <a:pt x="82" y="0"/>
                    </a:lnTo>
                    <a:lnTo>
                      <a:pt x="192" y="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4" name="Freeform 185"/>
              <p:cNvSpPr>
                <a:spLocks/>
              </p:cNvSpPr>
              <p:nvPr/>
            </p:nvSpPr>
            <p:spPr bwMode="auto">
              <a:xfrm>
                <a:off x="4221" y="2501"/>
                <a:ext cx="371" cy="40"/>
              </a:xfrm>
              <a:custGeom>
                <a:avLst/>
                <a:gdLst>
                  <a:gd name="T0" fmla="*/ 0 w 371"/>
                  <a:gd name="T1" fmla="*/ 24 h 40"/>
                  <a:gd name="T2" fmla="*/ 71 w 371"/>
                  <a:gd name="T3" fmla="*/ 0 h 40"/>
                  <a:gd name="T4" fmla="*/ 150 w 371"/>
                  <a:gd name="T5" fmla="*/ 8 h 40"/>
                  <a:gd name="T6" fmla="*/ 206 w 371"/>
                  <a:gd name="T7" fmla="*/ 24 h 40"/>
                  <a:gd name="T8" fmla="*/ 261 w 371"/>
                  <a:gd name="T9" fmla="*/ 40 h 40"/>
                  <a:gd name="T10" fmla="*/ 371 w 371"/>
                  <a:gd name="T11" fmla="*/ 16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1"/>
                  <a:gd name="T19" fmla="*/ 0 h 40"/>
                  <a:gd name="T20" fmla="*/ 371 w 371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1" h="40">
                    <a:moveTo>
                      <a:pt x="0" y="24"/>
                    </a:moveTo>
                    <a:lnTo>
                      <a:pt x="71" y="0"/>
                    </a:lnTo>
                    <a:lnTo>
                      <a:pt x="150" y="8"/>
                    </a:lnTo>
                    <a:lnTo>
                      <a:pt x="206" y="24"/>
                    </a:lnTo>
                    <a:lnTo>
                      <a:pt x="261" y="40"/>
                    </a:lnTo>
                    <a:lnTo>
                      <a:pt x="371" y="16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5" name="Freeform 186"/>
              <p:cNvSpPr>
                <a:spLocks/>
              </p:cNvSpPr>
              <p:nvPr/>
            </p:nvSpPr>
            <p:spPr bwMode="auto">
              <a:xfrm>
                <a:off x="4305" y="1911"/>
                <a:ext cx="191" cy="65"/>
              </a:xfrm>
              <a:custGeom>
                <a:avLst/>
                <a:gdLst>
                  <a:gd name="T0" fmla="*/ 0 w 191"/>
                  <a:gd name="T1" fmla="*/ 0 h 65"/>
                  <a:gd name="T2" fmla="*/ 24 w 191"/>
                  <a:gd name="T3" fmla="*/ 5 h 65"/>
                  <a:gd name="T4" fmla="*/ 50 w 191"/>
                  <a:gd name="T5" fmla="*/ 18 h 65"/>
                  <a:gd name="T6" fmla="*/ 83 w 191"/>
                  <a:gd name="T7" fmla="*/ 42 h 65"/>
                  <a:gd name="T8" fmla="*/ 113 w 191"/>
                  <a:gd name="T9" fmla="*/ 57 h 65"/>
                  <a:gd name="T10" fmla="*/ 150 w 191"/>
                  <a:gd name="T11" fmla="*/ 65 h 65"/>
                  <a:gd name="T12" fmla="*/ 171 w 191"/>
                  <a:gd name="T13" fmla="*/ 65 h 65"/>
                  <a:gd name="T14" fmla="*/ 189 w 191"/>
                  <a:gd name="T15" fmla="*/ 57 h 65"/>
                  <a:gd name="T16" fmla="*/ 191 w 191"/>
                  <a:gd name="T17" fmla="*/ 35 h 65"/>
                  <a:gd name="T18" fmla="*/ 189 w 191"/>
                  <a:gd name="T19" fmla="*/ 15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1"/>
                  <a:gd name="T31" fmla="*/ 0 h 65"/>
                  <a:gd name="T32" fmla="*/ 191 w 191"/>
                  <a:gd name="T33" fmla="*/ 65 h 6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1" h="65">
                    <a:moveTo>
                      <a:pt x="0" y="0"/>
                    </a:moveTo>
                    <a:lnTo>
                      <a:pt x="24" y="5"/>
                    </a:lnTo>
                    <a:lnTo>
                      <a:pt x="50" y="18"/>
                    </a:lnTo>
                    <a:lnTo>
                      <a:pt x="83" y="42"/>
                    </a:lnTo>
                    <a:lnTo>
                      <a:pt x="113" y="57"/>
                    </a:lnTo>
                    <a:lnTo>
                      <a:pt x="150" y="65"/>
                    </a:lnTo>
                    <a:lnTo>
                      <a:pt x="171" y="65"/>
                    </a:lnTo>
                    <a:lnTo>
                      <a:pt x="189" y="57"/>
                    </a:lnTo>
                    <a:lnTo>
                      <a:pt x="191" y="35"/>
                    </a:lnTo>
                    <a:lnTo>
                      <a:pt x="189" y="15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6" name="Oval 187"/>
              <p:cNvSpPr>
                <a:spLocks noChangeArrowheads="1"/>
              </p:cNvSpPr>
              <p:nvPr/>
            </p:nvSpPr>
            <p:spPr bwMode="auto">
              <a:xfrm rot="3000064" flipH="1">
                <a:off x="4461" y="976"/>
                <a:ext cx="37" cy="10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7" name="Oval 188"/>
              <p:cNvSpPr>
                <a:spLocks noChangeArrowheads="1"/>
              </p:cNvSpPr>
              <p:nvPr/>
            </p:nvSpPr>
            <p:spPr bwMode="auto">
              <a:xfrm rot="18555870" flipH="1">
                <a:off x="4294" y="977"/>
                <a:ext cx="37" cy="10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8" name="Oval 189"/>
              <p:cNvSpPr>
                <a:spLocks noChangeArrowheads="1"/>
              </p:cNvSpPr>
              <p:nvPr/>
            </p:nvSpPr>
            <p:spPr bwMode="auto">
              <a:xfrm rot="-684331">
                <a:off x="4580" y="1108"/>
                <a:ext cx="124" cy="55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79" name="Freeform 190"/>
              <p:cNvSpPr>
                <a:spLocks/>
              </p:cNvSpPr>
              <p:nvPr/>
            </p:nvSpPr>
            <p:spPr bwMode="auto">
              <a:xfrm>
                <a:off x="4368" y="3665"/>
                <a:ext cx="126" cy="78"/>
              </a:xfrm>
              <a:custGeom>
                <a:avLst/>
                <a:gdLst>
                  <a:gd name="T0" fmla="*/ 0 w 126"/>
                  <a:gd name="T1" fmla="*/ 37 h 78"/>
                  <a:gd name="T2" fmla="*/ 39 w 126"/>
                  <a:gd name="T3" fmla="*/ 78 h 78"/>
                  <a:gd name="T4" fmla="*/ 89 w 126"/>
                  <a:gd name="T5" fmla="*/ 76 h 78"/>
                  <a:gd name="T6" fmla="*/ 122 w 126"/>
                  <a:gd name="T7" fmla="*/ 28 h 78"/>
                  <a:gd name="T8" fmla="*/ 126 w 126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"/>
                  <a:gd name="T16" fmla="*/ 0 h 78"/>
                  <a:gd name="T17" fmla="*/ 126 w 126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" h="78">
                    <a:moveTo>
                      <a:pt x="0" y="37"/>
                    </a:moveTo>
                    <a:lnTo>
                      <a:pt x="39" y="78"/>
                    </a:lnTo>
                    <a:lnTo>
                      <a:pt x="89" y="76"/>
                    </a:lnTo>
                    <a:lnTo>
                      <a:pt x="122" y="28"/>
                    </a:lnTo>
                    <a:lnTo>
                      <a:pt x="126" y="0"/>
                    </a:lnTo>
                  </a:path>
                </a:pathLst>
              </a:cu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80" name="Arc 191"/>
              <p:cNvSpPr>
                <a:spLocks/>
              </p:cNvSpPr>
              <p:nvPr/>
            </p:nvSpPr>
            <p:spPr bwMode="auto">
              <a:xfrm>
                <a:off x="3741" y="2383"/>
                <a:ext cx="1326" cy="270"/>
              </a:xfrm>
              <a:custGeom>
                <a:avLst/>
                <a:gdLst>
                  <a:gd name="T0" fmla="*/ 1028 w 43200"/>
                  <a:gd name="T1" fmla="*/ 0 h 39637"/>
                  <a:gd name="T2" fmla="*/ 258 w 43200"/>
                  <a:gd name="T3" fmla="*/ 6 h 39637"/>
                  <a:gd name="T4" fmla="*/ 663 w 43200"/>
                  <a:gd name="T5" fmla="*/ 123 h 3963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637"/>
                  <a:gd name="T11" fmla="*/ 43200 w 43200"/>
                  <a:gd name="T12" fmla="*/ 39637 h 396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637" fill="none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</a:path>
                  <a:path w="43200" h="39637" stroke="0" extrusionOk="0">
                    <a:moveTo>
                      <a:pt x="33484" y="0"/>
                    </a:moveTo>
                    <a:cubicBezTo>
                      <a:pt x="39549" y="3996"/>
                      <a:pt x="43200" y="10773"/>
                      <a:pt x="43200" y="18037"/>
                    </a:cubicBezTo>
                    <a:cubicBezTo>
                      <a:pt x="43200" y="29966"/>
                      <a:pt x="33529" y="39637"/>
                      <a:pt x="21600" y="39637"/>
                    </a:cubicBezTo>
                    <a:cubicBezTo>
                      <a:pt x="9670" y="39637"/>
                      <a:pt x="0" y="29966"/>
                      <a:pt x="0" y="18037"/>
                    </a:cubicBezTo>
                    <a:cubicBezTo>
                      <a:pt x="-1" y="11341"/>
                      <a:pt x="3104" y="5024"/>
                      <a:pt x="8406" y="935"/>
                    </a:cubicBezTo>
                    <a:lnTo>
                      <a:pt x="21600" y="18037"/>
                    </a:lnTo>
                    <a:close/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81" name="Freeform 192"/>
              <p:cNvSpPr>
                <a:spLocks/>
              </p:cNvSpPr>
              <p:nvPr/>
            </p:nvSpPr>
            <p:spPr bwMode="auto">
              <a:xfrm>
                <a:off x="4340" y="1041"/>
                <a:ext cx="129" cy="33"/>
              </a:xfrm>
              <a:custGeom>
                <a:avLst/>
                <a:gdLst>
                  <a:gd name="T0" fmla="*/ 0 w 129"/>
                  <a:gd name="T1" fmla="*/ 23 h 33"/>
                  <a:gd name="T2" fmla="*/ 34 w 129"/>
                  <a:gd name="T3" fmla="*/ 21 h 33"/>
                  <a:gd name="T4" fmla="*/ 67 w 129"/>
                  <a:gd name="T5" fmla="*/ 24 h 33"/>
                  <a:gd name="T6" fmla="*/ 87 w 129"/>
                  <a:gd name="T7" fmla="*/ 33 h 33"/>
                  <a:gd name="T8" fmla="*/ 129 w 129"/>
                  <a:gd name="T9" fmla="*/ 18 h 33"/>
                  <a:gd name="T10" fmla="*/ 126 w 129"/>
                  <a:gd name="T11" fmla="*/ 0 h 33"/>
                  <a:gd name="T12" fmla="*/ 0 w 129"/>
                  <a:gd name="T13" fmla="*/ 23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9"/>
                  <a:gd name="T22" fmla="*/ 0 h 33"/>
                  <a:gd name="T23" fmla="*/ 129 w 129"/>
                  <a:gd name="T24" fmla="*/ 33 h 3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9" h="33">
                    <a:moveTo>
                      <a:pt x="0" y="23"/>
                    </a:moveTo>
                    <a:lnTo>
                      <a:pt x="34" y="21"/>
                    </a:lnTo>
                    <a:lnTo>
                      <a:pt x="67" y="24"/>
                    </a:lnTo>
                    <a:lnTo>
                      <a:pt x="87" y="33"/>
                    </a:lnTo>
                    <a:lnTo>
                      <a:pt x="129" y="18"/>
                    </a:lnTo>
                    <a:lnTo>
                      <a:pt x="126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82" name="Freeform 193"/>
              <p:cNvSpPr>
                <a:spLocks/>
              </p:cNvSpPr>
              <p:nvPr/>
            </p:nvSpPr>
            <p:spPr bwMode="auto">
              <a:xfrm>
                <a:off x="4311" y="1055"/>
                <a:ext cx="98" cy="22"/>
              </a:xfrm>
              <a:custGeom>
                <a:avLst/>
                <a:gdLst>
                  <a:gd name="T0" fmla="*/ 98 w 98"/>
                  <a:gd name="T1" fmla="*/ 12 h 22"/>
                  <a:gd name="T2" fmla="*/ 65 w 98"/>
                  <a:gd name="T3" fmla="*/ 16 h 22"/>
                  <a:gd name="T4" fmla="*/ 41 w 98"/>
                  <a:gd name="T5" fmla="*/ 22 h 22"/>
                  <a:gd name="T6" fmla="*/ 15 w 98"/>
                  <a:gd name="T7" fmla="*/ 16 h 22"/>
                  <a:gd name="T8" fmla="*/ 0 w 98"/>
                  <a:gd name="T9" fmla="*/ 0 h 22"/>
                  <a:gd name="T10" fmla="*/ 84 w 98"/>
                  <a:gd name="T11" fmla="*/ 9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22"/>
                  <a:gd name="T20" fmla="*/ 98 w 98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22">
                    <a:moveTo>
                      <a:pt x="98" y="12"/>
                    </a:moveTo>
                    <a:lnTo>
                      <a:pt x="65" y="16"/>
                    </a:lnTo>
                    <a:lnTo>
                      <a:pt x="41" y="22"/>
                    </a:lnTo>
                    <a:lnTo>
                      <a:pt x="15" y="16"/>
                    </a:lnTo>
                    <a:lnTo>
                      <a:pt x="0" y="0"/>
                    </a:lnTo>
                    <a:lnTo>
                      <a:pt x="84" y="9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83" name="Freeform 194"/>
              <p:cNvSpPr>
                <a:spLocks/>
              </p:cNvSpPr>
              <p:nvPr/>
            </p:nvSpPr>
            <p:spPr bwMode="auto">
              <a:xfrm>
                <a:off x="4137" y="1071"/>
                <a:ext cx="105" cy="125"/>
              </a:xfrm>
              <a:custGeom>
                <a:avLst/>
                <a:gdLst>
                  <a:gd name="T0" fmla="*/ 69 w 105"/>
                  <a:gd name="T1" fmla="*/ 0 h 125"/>
                  <a:gd name="T2" fmla="*/ 44 w 105"/>
                  <a:gd name="T3" fmla="*/ 29 h 125"/>
                  <a:gd name="T4" fmla="*/ 21 w 105"/>
                  <a:gd name="T5" fmla="*/ 44 h 125"/>
                  <a:gd name="T6" fmla="*/ 9 w 105"/>
                  <a:gd name="T7" fmla="*/ 56 h 125"/>
                  <a:gd name="T8" fmla="*/ 0 w 105"/>
                  <a:gd name="T9" fmla="*/ 74 h 125"/>
                  <a:gd name="T10" fmla="*/ 2 w 105"/>
                  <a:gd name="T11" fmla="*/ 96 h 125"/>
                  <a:gd name="T12" fmla="*/ 11 w 105"/>
                  <a:gd name="T13" fmla="*/ 125 h 125"/>
                  <a:gd name="T14" fmla="*/ 105 w 105"/>
                  <a:gd name="T15" fmla="*/ 29 h 125"/>
                  <a:gd name="T16" fmla="*/ 69 w 105"/>
                  <a:gd name="T17" fmla="*/ 0 h 1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125"/>
                  <a:gd name="T29" fmla="*/ 105 w 105"/>
                  <a:gd name="T30" fmla="*/ 125 h 1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125">
                    <a:moveTo>
                      <a:pt x="69" y="0"/>
                    </a:moveTo>
                    <a:lnTo>
                      <a:pt x="44" y="29"/>
                    </a:lnTo>
                    <a:lnTo>
                      <a:pt x="21" y="44"/>
                    </a:lnTo>
                    <a:lnTo>
                      <a:pt x="9" y="56"/>
                    </a:lnTo>
                    <a:lnTo>
                      <a:pt x="0" y="74"/>
                    </a:lnTo>
                    <a:lnTo>
                      <a:pt x="2" y="96"/>
                    </a:lnTo>
                    <a:lnTo>
                      <a:pt x="11" y="125"/>
                    </a:lnTo>
                    <a:lnTo>
                      <a:pt x="105" y="2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784" name="Freeform 195"/>
              <p:cNvSpPr>
                <a:spLocks/>
              </p:cNvSpPr>
              <p:nvPr/>
            </p:nvSpPr>
            <p:spPr bwMode="auto">
              <a:xfrm>
                <a:off x="4583" y="1070"/>
                <a:ext cx="81" cy="144"/>
              </a:xfrm>
              <a:custGeom>
                <a:avLst/>
                <a:gdLst>
                  <a:gd name="T0" fmla="*/ 0 w 81"/>
                  <a:gd name="T1" fmla="*/ 0 h 144"/>
                  <a:gd name="T2" fmla="*/ 37 w 81"/>
                  <a:gd name="T3" fmla="*/ 30 h 144"/>
                  <a:gd name="T4" fmla="*/ 57 w 81"/>
                  <a:gd name="T5" fmla="*/ 43 h 144"/>
                  <a:gd name="T6" fmla="*/ 70 w 81"/>
                  <a:gd name="T7" fmla="*/ 51 h 144"/>
                  <a:gd name="T8" fmla="*/ 78 w 81"/>
                  <a:gd name="T9" fmla="*/ 67 h 144"/>
                  <a:gd name="T10" fmla="*/ 81 w 81"/>
                  <a:gd name="T11" fmla="*/ 82 h 144"/>
                  <a:gd name="T12" fmla="*/ 76 w 81"/>
                  <a:gd name="T13" fmla="*/ 108 h 144"/>
                  <a:gd name="T14" fmla="*/ 73 w 81"/>
                  <a:gd name="T15" fmla="*/ 144 h 144"/>
                  <a:gd name="T16" fmla="*/ 18 w 81"/>
                  <a:gd name="T17" fmla="*/ 13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1"/>
                  <a:gd name="T28" fmla="*/ 0 h 144"/>
                  <a:gd name="T29" fmla="*/ 81 w 81"/>
                  <a:gd name="T30" fmla="*/ 144 h 14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1" h="144">
                    <a:moveTo>
                      <a:pt x="0" y="0"/>
                    </a:moveTo>
                    <a:lnTo>
                      <a:pt x="37" y="30"/>
                    </a:lnTo>
                    <a:lnTo>
                      <a:pt x="57" y="43"/>
                    </a:lnTo>
                    <a:lnTo>
                      <a:pt x="70" y="51"/>
                    </a:lnTo>
                    <a:lnTo>
                      <a:pt x="78" y="67"/>
                    </a:lnTo>
                    <a:lnTo>
                      <a:pt x="81" y="82"/>
                    </a:lnTo>
                    <a:lnTo>
                      <a:pt x="76" y="108"/>
                    </a:lnTo>
                    <a:lnTo>
                      <a:pt x="73" y="144"/>
                    </a:lnTo>
                    <a:lnTo>
                      <a:pt x="18" y="13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7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4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6" grpId="0" animBg="1"/>
      <p:bldP spid="404487" grpId="0" animBg="1"/>
      <p:bldP spid="40448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012_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61"/>
          <a:stretch>
            <a:fillRect/>
          </a:stretch>
        </p:blipFill>
        <p:spPr bwMode="auto">
          <a:xfrm>
            <a:off x="2519363" y="584200"/>
            <a:ext cx="21272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 descr="F012_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8" b="3502"/>
          <a:stretch>
            <a:fillRect/>
          </a:stretch>
        </p:blipFill>
        <p:spPr bwMode="auto">
          <a:xfrm>
            <a:off x="5435600" y="404813"/>
            <a:ext cx="21780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6532" name="Picture 4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824288"/>
            <a:ext cx="327660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50825" y="260350"/>
            <a:ext cx="2881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/>
              <a:t>转动快慢自如</a:t>
            </a:r>
            <a:r>
              <a:rPr lang="en-US" altLang="zh-CN" sz="2800"/>
              <a:t>: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50825" y="3644900"/>
            <a:ext cx="5256213" cy="2293938"/>
            <a:chOff x="249" y="2251"/>
            <a:chExt cx="3266" cy="1445"/>
          </a:xfrm>
        </p:grpSpPr>
        <p:sp>
          <p:nvSpPr>
            <p:cNvPr id="55303" name="Text Box 7"/>
            <p:cNvSpPr txBox="1">
              <a:spLocks noChangeArrowheads="1"/>
            </p:cNvSpPr>
            <p:nvPr/>
          </p:nvSpPr>
          <p:spPr bwMode="auto">
            <a:xfrm>
              <a:off x="476" y="2251"/>
              <a:ext cx="17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/>
                <a:t>猫尾巴的功能</a:t>
              </a:r>
              <a:r>
                <a:rPr lang="en-US" altLang="zh-CN" sz="2800"/>
                <a:t>?</a:t>
              </a:r>
            </a:p>
          </p:txBody>
        </p:sp>
        <p:sp>
          <p:nvSpPr>
            <p:cNvPr id="55304" name="AutoShape 8"/>
            <p:cNvSpPr>
              <a:spLocks noChangeArrowheads="1"/>
            </p:cNvSpPr>
            <p:nvPr/>
          </p:nvSpPr>
          <p:spPr bwMode="auto">
            <a:xfrm>
              <a:off x="2200" y="2341"/>
              <a:ext cx="862" cy="91"/>
            </a:xfrm>
            <a:prstGeom prst="rightArrow">
              <a:avLst>
                <a:gd name="adj1" fmla="val 50000"/>
                <a:gd name="adj2" fmla="val 236813"/>
              </a:avLst>
            </a:prstGeom>
            <a:solidFill>
              <a:schemeClr val="hlink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6537" name="Text Box 9">
              <a:hlinkClick r:id="rId6"/>
            </p:cNvPr>
            <p:cNvSpPr txBox="1">
              <a:spLocks noChangeArrowheads="1"/>
            </p:cNvSpPr>
            <p:nvPr/>
          </p:nvSpPr>
          <p:spPr bwMode="auto">
            <a:xfrm>
              <a:off x="249" y="2614"/>
              <a:ext cx="3266" cy="1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ctr" hangingPunct="0">
                <a:lnSpc>
                  <a:spcPct val="105000"/>
                </a:lnSpc>
                <a:spcAft>
                  <a:spcPct val="20000"/>
                </a:spcAft>
                <a:defRPr/>
              </a:pPr>
              <a:r>
                <a:rPr kumimoji="1" lang="zh-CN" altLang="en-US" sz="2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    </a:t>
              </a: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注意观察</a:t>
              </a:r>
              <a:r>
                <a:rPr kumimoji="1" lang="en-US" altLang="zh-CN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:</a:t>
              </a:r>
              <a:r>
                <a:rPr kumimoji="1" lang="en-US" altLang="zh-CN" sz="2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 </a:t>
              </a:r>
              <a:r>
                <a:rPr kumimoji="1" lang="zh-CN" altLang="en-US" sz="2400" b="1" dirty="0">
                  <a:latin typeface="+mn-ea"/>
                </a:rPr>
                <a:t>猫下落过程除了甩了尾巴</a:t>
              </a:r>
              <a:r>
                <a:rPr kumimoji="1" lang="en-US" altLang="zh-CN" sz="2400" b="1" dirty="0">
                  <a:latin typeface="+mn-ea"/>
                </a:rPr>
                <a:t>,</a:t>
              </a:r>
              <a:r>
                <a:rPr kumimoji="1" lang="zh-CN" altLang="en-US" sz="2400" b="1" dirty="0">
                  <a:latin typeface="+mn-ea"/>
                </a:rPr>
                <a:t>还有什么过程</a:t>
              </a:r>
              <a:r>
                <a:rPr kumimoji="1" lang="en-US" altLang="zh-CN" sz="2400" b="1" dirty="0">
                  <a:latin typeface="+mn-ea"/>
                </a:rPr>
                <a:t>? </a:t>
              </a:r>
            </a:p>
            <a:p>
              <a:pPr eaLnBrk="0" fontAlgn="ctr" hangingPunct="0">
                <a:lnSpc>
                  <a:spcPct val="105000"/>
                </a:lnSpc>
                <a:spcAft>
                  <a:spcPct val="20000"/>
                </a:spcAft>
                <a:defRPr/>
              </a:pPr>
              <a:r>
                <a:rPr kumimoji="1" lang="en-US" altLang="zh-CN" sz="2400" b="1" dirty="0">
                  <a:latin typeface="+mn-ea"/>
                </a:rPr>
                <a:t>   </a:t>
              </a:r>
              <a:r>
                <a:rPr kumimoji="1" lang="zh-CN" altLang="en-US" sz="2400" b="1" dirty="0">
                  <a:latin typeface="+mn-ea"/>
                </a:rPr>
                <a:t>当它着地时</a:t>
              </a:r>
              <a:r>
                <a:rPr kumimoji="1" lang="en-US" altLang="zh-CN" sz="2400" b="1" dirty="0">
                  <a:latin typeface="+mn-ea"/>
                </a:rPr>
                <a:t>,</a:t>
              </a:r>
              <a:r>
                <a:rPr kumimoji="1" lang="zh-CN" altLang="en-US" sz="2400" b="1" dirty="0">
                  <a:latin typeface="+mn-ea"/>
                </a:rPr>
                <a:t>四脚伸直</a:t>
              </a:r>
              <a:r>
                <a:rPr kumimoji="1" lang="en-US" altLang="zh-CN" sz="2400" b="1" dirty="0">
                  <a:latin typeface="+mn-ea"/>
                </a:rPr>
                <a:t>,</a:t>
              </a:r>
              <a:r>
                <a:rPr kumimoji="1" lang="zh-CN" altLang="en-US" sz="2400" b="1" dirty="0">
                  <a:latin typeface="+mn-ea"/>
                </a:rPr>
                <a:t>通过下蹲</a:t>
              </a:r>
              <a:r>
                <a:rPr kumimoji="1" lang="en-US" altLang="zh-CN" sz="2400" b="1" dirty="0">
                  <a:latin typeface="+mn-ea"/>
                </a:rPr>
                <a:t>,</a:t>
              </a:r>
              <a:r>
                <a:rPr kumimoji="1" lang="zh-CN" altLang="en-US" sz="2400" b="1" dirty="0">
                  <a:latin typeface="+mn-ea"/>
                </a:rPr>
                <a:t>缓解了冲击</a:t>
              </a:r>
              <a:r>
                <a:rPr kumimoji="1" lang="en-US" altLang="zh-CN" sz="2400" b="1" dirty="0">
                  <a:latin typeface="+mn-ea"/>
                </a:rPr>
                <a:t>.</a:t>
              </a:r>
              <a:endParaRPr kumimoji="1" lang="en-US" altLang="zh-CN" sz="2400" b="1" dirty="0">
                <a:solidFill>
                  <a:schemeClr val="bg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75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8642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>
              <a:lnSpc>
                <a:spcPct val="105000"/>
              </a:lnSpc>
              <a:spcAft>
                <a:spcPct val="5000"/>
              </a:spcAft>
            </a:pPr>
            <a:r>
              <a:rPr kumimoji="1" lang="en-US" altLang="zh-CN"/>
              <a:t>(3) </a:t>
            </a:r>
            <a:r>
              <a:rPr kumimoji="1" lang="zh-CN" altLang="en-US"/>
              <a:t>角动量定理适用于一切转动问题</a:t>
            </a:r>
            <a:r>
              <a:rPr kumimoji="1" lang="en-US" altLang="zh-CN">
                <a:latin typeface="宋体" charset="-122"/>
                <a:ea typeface="宋体" charset="-122"/>
              </a:rPr>
              <a:t>,</a:t>
            </a:r>
            <a:r>
              <a:rPr kumimoji="1" lang="zh-CN" altLang="en-US"/>
              <a:t>大至天体</a:t>
            </a:r>
            <a:r>
              <a:rPr kumimoji="1" lang="en-US" altLang="zh-CN">
                <a:latin typeface="宋体" charset="-122"/>
                <a:ea typeface="宋体" charset="-122"/>
              </a:rPr>
              <a:t>,</a:t>
            </a:r>
            <a:r>
              <a:rPr kumimoji="1" lang="zh-CN" altLang="en-US"/>
              <a:t>小至粒子</a:t>
            </a:r>
            <a:r>
              <a:rPr kumimoji="1" lang="zh-CN" altLang="en-US">
                <a:ea typeface="宋体" charset="-122"/>
              </a:rPr>
              <a:t>、</a:t>
            </a:r>
            <a:r>
              <a:rPr kumimoji="1" lang="zh-CN" altLang="en-US"/>
              <a:t>电子</a:t>
            </a:r>
            <a:r>
              <a:rPr kumimoji="1" lang="en-US" altLang="zh-CN"/>
              <a:t>...</a:t>
            </a:r>
          </a:p>
          <a:p>
            <a:pPr>
              <a:spcBef>
                <a:spcPct val="5000"/>
              </a:spcBef>
            </a:pPr>
            <a:r>
              <a:rPr kumimoji="1" lang="en-US" altLang="zh-CN"/>
              <a:t>    </a:t>
            </a:r>
            <a:r>
              <a:rPr kumimoji="1" lang="zh-CN" altLang="en-US"/>
              <a:t>为什么银河系呈旋臂盘形结构</a:t>
            </a:r>
            <a:r>
              <a:rPr kumimoji="1" lang="en-US" altLang="zh-CN"/>
              <a:t>?</a:t>
            </a:r>
          </a:p>
          <a:p>
            <a:pPr>
              <a:spcBef>
                <a:spcPct val="5000"/>
              </a:spcBef>
            </a:pPr>
            <a:r>
              <a:rPr kumimoji="1" lang="en-US" altLang="zh-CN"/>
              <a:t>    </a:t>
            </a:r>
            <a:r>
              <a:rPr kumimoji="1" lang="zh-CN" altLang="en-US"/>
              <a:t>为什么直升飞机的尾翼要安装螺旋桨</a:t>
            </a:r>
            <a:r>
              <a:rPr kumimoji="1" lang="en-US" altLang="zh-CN"/>
              <a:t>?</a:t>
            </a:r>
          </a:p>
          <a:p>
            <a:pPr>
              <a:spcBef>
                <a:spcPct val="5000"/>
              </a:spcBef>
            </a:pPr>
            <a:r>
              <a:rPr kumimoji="1" lang="zh-CN" altLang="en-US"/>
              <a:t>    体操运动员的“晚旋”</a:t>
            </a: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395288" y="2673350"/>
          <a:ext cx="2449512" cy="30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Photo Editor 照片" r:id="rId4" imgW="5877745" imgH="7430537" progId="MSPhotoEd.3">
                  <p:embed/>
                </p:oleObj>
              </mc:Choice>
              <mc:Fallback>
                <p:oleObj name="Photo Editor 照片" r:id="rId4" imgW="5877745" imgH="743053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73350"/>
                        <a:ext cx="2449512" cy="3097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4" descr="银河悬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3" b="45259"/>
          <a:stretch>
            <a:fillRect/>
          </a:stretch>
        </p:blipFill>
        <p:spPr bwMode="auto">
          <a:xfrm>
            <a:off x="5364163" y="2205038"/>
            <a:ext cx="3563937" cy="2679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200742181703284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1" b="11806"/>
          <a:stretch>
            <a:fillRect/>
          </a:stretch>
        </p:blipFill>
        <p:spPr bwMode="auto">
          <a:xfrm>
            <a:off x="2951163" y="4257675"/>
            <a:ext cx="3457575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11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Text Box 2"/>
          <p:cNvSpPr txBox="1">
            <a:spLocks noChangeArrowheads="1"/>
          </p:cNvSpPr>
          <p:nvPr/>
        </p:nvSpPr>
        <p:spPr bwMode="auto">
          <a:xfrm>
            <a:off x="1979613" y="368300"/>
            <a:ext cx="496728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>
              <a:lnSpc>
                <a:spcPct val="85000"/>
              </a:lnSpc>
            </a:pPr>
            <a:r>
              <a:rPr kumimoji="1" lang="zh-CN" altLang="en-US" sz="3200">
                <a:solidFill>
                  <a:srgbClr val="0000CC"/>
                </a:solidFill>
                <a:latin typeface="隶书" pitchFamily="49" charset="-122"/>
                <a:ea typeface="隶书" pitchFamily="49" charset="-122"/>
              </a:rPr>
              <a:t>角动量守恒现象举例</a:t>
            </a:r>
          </a:p>
        </p:txBody>
      </p:sp>
      <p:graphicFrame>
        <p:nvGraphicFramePr>
          <p:cNvPr id="32770" name="Object 3">
            <a:hlinkClick r:id="rId3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520059"/>
              </p:ext>
            </p:extLst>
          </p:nvPr>
        </p:nvGraphicFramePr>
        <p:xfrm>
          <a:off x="755650" y="3716338"/>
          <a:ext cx="3095625" cy="232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4" name="演示文稿" r:id="rId4" imgW="4572180" imgH="3428883" progId="PowerPoint.Show.8">
                  <p:embed/>
                </p:oleObj>
              </mc:Choice>
              <mc:Fallback>
                <p:oleObj name="演示文稿" r:id="rId4" imgW="4572180" imgH="3428883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16338"/>
                        <a:ext cx="3095625" cy="232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16463" y="3465513"/>
          <a:ext cx="3671887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5" name="演示文稿" r:id="rId6" imgW="4526415" imgH="3394015" progId="PowerPoint.Show.8">
                  <p:embed/>
                </p:oleObj>
              </mc:Choice>
              <mc:Fallback>
                <p:oleObj name="演示文稿" r:id="rId6" imgW="4526415" imgH="3394015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65513"/>
                        <a:ext cx="3671887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5650" y="1052513"/>
          <a:ext cx="3167063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6" name="演示文稿" r:id="rId8" imgW="4459389" imgH="3345129" progId="PowerPoint.Show.8">
                  <p:embed/>
                </p:oleObj>
              </mc:Choice>
              <mc:Fallback>
                <p:oleObj name="演示文稿" r:id="rId8" imgW="4459389" imgH="3345129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052513"/>
                        <a:ext cx="3167063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716463" y="981075"/>
          <a:ext cx="3529012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7" name="演示文稿" r:id="rId10" imgW="4331103" imgH="3247715" progId="PowerPoint.Show.8">
                  <p:embed/>
                </p:oleObj>
              </mc:Choice>
              <mc:Fallback>
                <p:oleObj name="演示文稿" r:id="rId10" imgW="4331103" imgH="3247715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981075"/>
                        <a:ext cx="3529012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72864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8280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下图所示一半径为</a:t>
            </a:r>
            <a:r>
              <a:rPr kumimoji="1" lang="en-US" altLang="zh-CN" i="1"/>
              <a:t>R</a:t>
            </a:r>
            <a:r>
              <a:rPr kumimoji="1" lang="zh-CN" altLang="en-US"/>
              <a:t>的圆盘</a:t>
            </a:r>
            <a:r>
              <a:rPr kumimoji="1" lang="en-US" altLang="zh-CN">
                <a:latin typeface="宋体" charset="-122"/>
                <a:ea typeface="宋体" charset="-122"/>
              </a:rPr>
              <a:t>,</a:t>
            </a:r>
            <a:r>
              <a:rPr kumimoji="1" lang="zh-CN" altLang="en-US"/>
              <a:t>汽车沿盘边开动时</a:t>
            </a:r>
          </a:p>
        </p:txBody>
      </p:sp>
      <p:sp>
        <p:nvSpPr>
          <p:cNvPr id="411651" name="Text Box 3"/>
          <p:cNvSpPr txBox="1">
            <a:spLocks noChangeArrowheads="1"/>
          </p:cNvSpPr>
          <p:nvPr/>
        </p:nvSpPr>
        <p:spPr bwMode="auto">
          <a:xfrm>
            <a:off x="250825" y="4652963"/>
            <a:ext cx="8677275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05000"/>
              </a:lnSpc>
              <a:defRPr/>
            </a:pP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例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3-8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latin typeface="+mn-ea"/>
              </a:rPr>
              <a:t> </a:t>
            </a:r>
            <a:r>
              <a:rPr kumimoji="1" lang="zh-CN" altLang="en-US" sz="2400" b="1" dirty="0">
                <a:latin typeface="+mn-ea"/>
              </a:rPr>
              <a:t>一半径为</a:t>
            </a:r>
            <a:r>
              <a:rPr kumimoji="1" lang="en-US" altLang="zh-CN" sz="2400" b="1" i="1" dirty="0">
                <a:latin typeface="+mn-ea"/>
              </a:rPr>
              <a:t>R</a:t>
            </a:r>
            <a:r>
              <a:rPr kumimoji="1" lang="zh-CN" altLang="en-US" sz="2400" b="1" dirty="0">
                <a:latin typeface="+mn-ea"/>
              </a:rPr>
              <a:t>、质量为 </a:t>
            </a:r>
            <a:r>
              <a:rPr kumimoji="1" lang="en-US" altLang="zh-CN" sz="2400" b="1" i="1" dirty="0">
                <a:latin typeface="+mn-ea"/>
              </a:rPr>
              <a:t>M</a:t>
            </a:r>
            <a:r>
              <a:rPr kumimoji="1" lang="en-US" altLang="zh-CN" sz="2400" b="1" dirty="0">
                <a:latin typeface="+mn-ea"/>
              </a:rPr>
              <a:t> </a:t>
            </a:r>
            <a:r>
              <a:rPr kumimoji="1" lang="zh-CN" altLang="en-US" sz="2400" b="1" dirty="0">
                <a:latin typeface="+mn-ea"/>
              </a:rPr>
              <a:t>的转台</a:t>
            </a:r>
            <a:r>
              <a:rPr kumimoji="1" lang="en-US" altLang="zh-CN" sz="2400" b="1" dirty="0">
                <a:latin typeface="+mn-ea"/>
              </a:rPr>
              <a:t>,</a:t>
            </a:r>
            <a:r>
              <a:rPr kumimoji="1" lang="zh-CN" altLang="en-US" sz="2400" b="1" dirty="0">
                <a:latin typeface="+mn-ea"/>
              </a:rPr>
              <a:t>可绕通过其中心的竖直轴转动</a:t>
            </a:r>
            <a:r>
              <a:rPr kumimoji="1" lang="en-US" altLang="zh-CN" sz="2400" b="1" dirty="0">
                <a:latin typeface="+mn-ea"/>
              </a:rPr>
              <a:t>,</a:t>
            </a:r>
            <a:r>
              <a:rPr kumimoji="1" lang="zh-CN" altLang="en-US" sz="2400" b="1" dirty="0">
                <a:latin typeface="+mn-ea"/>
              </a:rPr>
              <a:t>质量为</a:t>
            </a:r>
            <a:r>
              <a:rPr kumimoji="1" lang="en-US" altLang="zh-CN" sz="2400" b="1" i="1" dirty="0">
                <a:latin typeface="+mn-ea"/>
              </a:rPr>
              <a:t>m</a:t>
            </a:r>
            <a:r>
              <a:rPr kumimoji="1" lang="en-US" altLang="zh-CN" sz="2400" b="1" dirty="0">
                <a:latin typeface="+mn-ea"/>
              </a:rPr>
              <a:t> </a:t>
            </a:r>
            <a:r>
              <a:rPr kumimoji="1" lang="zh-CN" altLang="en-US" sz="2400" b="1" dirty="0">
                <a:latin typeface="+mn-ea"/>
              </a:rPr>
              <a:t>的人站在转台边缘</a:t>
            </a:r>
            <a:r>
              <a:rPr kumimoji="1" lang="en-US" altLang="zh-CN" sz="2400" b="1" dirty="0">
                <a:latin typeface="+mn-ea"/>
              </a:rPr>
              <a:t>,</a:t>
            </a:r>
            <a:r>
              <a:rPr kumimoji="1" lang="zh-CN" altLang="en-US" sz="2400" b="1" dirty="0">
                <a:latin typeface="+mn-ea"/>
              </a:rPr>
              <a:t>最初人和台都静止</a:t>
            </a:r>
            <a:r>
              <a:rPr kumimoji="1" lang="en-US" altLang="zh-CN" sz="2400" b="1" dirty="0">
                <a:latin typeface="+mn-ea"/>
              </a:rPr>
              <a:t>.</a:t>
            </a:r>
            <a:r>
              <a:rPr kumimoji="1" lang="zh-CN" altLang="en-US" sz="2400" b="1" dirty="0">
                <a:latin typeface="+mn-ea"/>
              </a:rPr>
              <a:t>若人沿转台边缘跑一周</a:t>
            </a:r>
            <a:r>
              <a:rPr kumimoji="1" lang="en-US" altLang="zh-CN" sz="2400" b="1" dirty="0">
                <a:latin typeface="+mn-ea"/>
              </a:rPr>
              <a:t>(</a:t>
            </a:r>
            <a:r>
              <a:rPr kumimoji="1" lang="zh-CN" altLang="en-US" sz="2400" b="1" dirty="0">
                <a:latin typeface="+mn-ea"/>
              </a:rPr>
              <a:t>不计阻力</a:t>
            </a:r>
            <a:r>
              <a:rPr kumimoji="1" lang="en-US" altLang="zh-CN" sz="2400" b="1" dirty="0">
                <a:latin typeface="+mn-ea"/>
              </a:rPr>
              <a:t>),</a:t>
            </a:r>
            <a:r>
              <a:rPr kumimoji="1" lang="zh-CN" altLang="en-US" sz="2400" b="1" dirty="0">
                <a:latin typeface="+mn-ea"/>
              </a:rPr>
              <a:t>相对于地面</a:t>
            </a:r>
            <a:r>
              <a:rPr kumimoji="1" lang="en-US" altLang="zh-CN" sz="2400" b="1" dirty="0">
                <a:latin typeface="+mn-ea"/>
              </a:rPr>
              <a:t>,</a:t>
            </a:r>
            <a:r>
              <a:rPr kumimoji="1" lang="zh-CN" altLang="en-US" sz="2400" b="1" dirty="0">
                <a:latin typeface="+mn-ea"/>
              </a:rPr>
              <a:t>人和台各转了多少角度</a:t>
            </a:r>
            <a:r>
              <a:rPr kumimoji="1" lang="en-US" altLang="zh-CN" sz="2400" b="1" dirty="0">
                <a:latin typeface="+mn-ea"/>
              </a:rPr>
              <a:t>?</a:t>
            </a:r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1116013" y="1881188"/>
            <a:ext cx="6697662" cy="2501900"/>
            <a:chOff x="748" y="1174"/>
            <a:chExt cx="4219" cy="1576"/>
          </a:xfrm>
        </p:grpSpPr>
        <p:sp>
          <p:nvSpPr>
            <p:cNvPr id="56342" name="Oval 5"/>
            <p:cNvSpPr>
              <a:spLocks noChangeArrowheads="1"/>
            </p:cNvSpPr>
            <p:nvPr/>
          </p:nvSpPr>
          <p:spPr bwMode="auto">
            <a:xfrm>
              <a:off x="1864" y="2126"/>
              <a:ext cx="1968" cy="624"/>
            </a:xfrm>
            <a:prstGeom prst="ellipse">
              <a:avLst/>
            </a:prstGeom>
            <a:solidFill>
              <a:srgbClr val="FF9966"/>
            </a:solidFill>
            <a:ln w="9525">
              <a:round/>
              <a:headEnd/>
              <a:tailEnd/>
            </a:ln>
            <a:scene3d>
              <a:camera prst="legacyObliqueTopRight">
                <a:rot lat="16800000" lon="0" rev="0"/>
              </a:camera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66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43" name="AutoShape 6"/>
            <p:cNvSpPr>
              <a:spLocks noChangeArrowheads="1"/>
            </p:cNvSpPr>
            <p:nvPr/>
          </p:nvSpPr>
          <p:spPr bwMode="auto">
            <a:xfrm>
              <a:off x="2699" y="1752"/>
              <a:ext cx="363" cy="726"/>
            </a:xfrm>
            <a:prstGeom prst="can">
              <a:avLst>
                <a:gd name="adj" fmla="val 31861"/>
              </a:avLst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44" name="Oval 7"/>
            <p:cNvSpPr>
              <a:spLocks noChangeArrowheads="1"/>
            </p:cNvSpPr>
            <p:nvPr/>
          </p:nvSpPr>
          <p:spPr bwMode="auto">
            <a:xfrm>
              <a:off x="748" y="1174"/>
              <a:ext cx="4219" cy="816"/>
            </a:xfrm>
            <a:prstGeom prst="ellipse">
              <a:avLst/>
            </a:prstGeom>
            <a:solidFill>
              <a:srgbClr val="FFFF66"/>
            </a:solidFill>
            <a:ln w="9525">
              <a:round/>
              <a:headEnd/>
              <a:tailEnd/>
            </a:ln>
            <a:scene3d>
              <a:camera prst="legacyObliqueTopRight">
                <a:rot lat="16800000" lon="0" rev="0"/>
              </a:camera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66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45" name="Freeform 8"/>
            <p:cNvSpPr>
              <a:spLocks/>
            </p:cNvSpPr>
            <p:nvPr/>
          </p:nvSpPr>
          <p:spPr bwMode="auto">
            <a:xfrm>
              <a:off x="2861" y="1392"/>
              <a:ext cx="1188" cy="204"/>
            </a:xfrm>
            <a:custGeom>
              <a:avLst/>
              <a:gdLst>
                <a:gd name="T0" fmla="*/ 0 w 1188"/>
                <a:gd name="T1" fmla="*/ 204 h 204"/>
                <a:gd name="T2" fmla="*/ 1188 w 1188"/>
                <a:gd name="T3" fmla="*/ 0 h 204"/>
                <a:gd name="T4" fmla="*/ 0 60000 65536"/>
                <a:gd name="T5" fmla="*/ 0 60000 65536"/>
                <a:gd name="T6" fmla="*/ 0 w 1188"/>
                <a:gd name="T7" fmla="*/ 0 h 204"/>
                <a:gd name="T8" fmla="*/ 1188 w 1188"/>
                <a:gd name="T9" fmla="*/ 204 h 2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8" h="204">
                  <a:moveTo>
                    <a:pt x="0" y="204"/>
                  </a:moveTo>
                  <a:lnTo>
                    <a:pt x="1188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46" name="Text Box 9"/>
            <p:cNvSpPr txBox="1">
              <a:spLocks noChangeArrowheads="1"/>
            </p:cNvSpPr>
            <p:nvPr/>
          </p:nvSpPr>
          <p:spPr bwMode="auto">
            <a:xfrm>
              <a:off x="3288" y="1211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FF"/>
                  </a:solidFill>
                </a:rPr>
                <a:t>R</a:t>
              </a:r>
            </a:p>
          </p:txBody>
        </p:sp>
        <p:sp>
          <p:nvSpPr>
            <p:cNvPr id="56347" name="Oval 10"/>
            <p:cNvSpPr>
              <a:spLocks noChangeArrowheads="1"/>
            </p:cNvSpPr>
            <p:nvPr/>
          </p:nvSpPr>
          <p:spPr bwMode="auto">
            <a:xfrm>
              <a:off x="2835" y="157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55650" y="871538"/>
            <a:ext cx="7777163" cy="1655762"/>
            <a:chOff x="340" y="527"/>
            <a:chExt cx="4899" cy="1043"/>
          </a:xfrm>
        </p:grpSpPr>
        <p:grpSp>
          <p:nvGrpSpPr>
            <p:cNvPr id="56334" name="Group 12"/>
            <p:cNvGrpSpPr>
              <a:grpSpLocks/>
            </p:cNvGrpSpPr>
            <p:nvPr/>
          </p:nvGrpSpPr>
          <p:grpSpPr bwMode="auto">
            <a:xfrm>
              <a:off x="476" y="1045"/>
              <a:ext cx="1922" cy="525"/>
              <a:chOff x="476" y="1045"/>
              <a:chExt cx="1922" cy="525"/>
            </a:xfrm>
          </p:grpSpPr>
          <p:pic>
            <p:nvPicPr>
              <p:cNvPr id="56336" name="Picture 13" descr="TN00332_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" y="1045"/>
                <a:ext cx="1056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337" name="Line 14"/>
              <p:cNvSpPr>
                <a:spLocks noChangeShapeType="1"/>
              </p:cNvSpPr>
              <p:nvPr/>
            </p:nvSpPr>
            <p:spPr bwMode="auto">
              <a:xfrm rot="21456844" flipV="1">
                <a:off x="1774" y="1189"/>
                <a:ext cx="432" cy="4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38" name="Line 15"/>
              <p:cNvSpPr>
                <a:spLocks noChangeShapeType="1"/>
              </p:cNvSpPr>
              <p:nvPr/>
            </p:nvSpPr>
            <p:spPr bwMode="auto">
              <a:xfrm rot="18900000" flipV="1">
                <a:off x="1822" y="1285"/>
                <a:ext cx="336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39" name="Line 16"/>
              <p:cNvSpPr>
                <a:spLocks noChangeShapeType="1"/>
              </p:cNvSpPr>
              <p:nvPr/>
            </p:nvSpPr>
            <p:spPr bwMode="auto">
              <a:xfrm rot="21456844" flipV="1">
                <a:off x="1822" y="1141"/>
                <a:ext cx="192" cy="4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40" name="AutoShape 17"/>
              <p:cNvSpPr>
                <a:spLocks noChangeArrowheads="1"/>
              </p:cNvSpPr>
              <p:nvPr/>
            </p:nvSpPr>
            <p:spPr bwMode="auto">
              <a:xfrm>
                <a:off x="1966" y="1045"/>
                <a:ext cx="432" cy="240"/>
              </a:xfrm>
              <a:prstGeom prst="cloudCallout">
                <a:avLst>
                  <a:gd name="adj1" fmla="val -28241"/>
                  <a:gd name="adj2" fmla="val 75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algn="ctr" eaLnBrk="1" hangingPunct="1"/>
                <a:endParaRPr kumimoji="1" lang="zh-CN" altLang="en-US" sz="2400" b="0"/>
              </a:p>
            </p:txBody>
          </p:sp>
          <p:sp>
            <p:nvSpPr>
              <p:cNvPr id="56341" name="AutoShape 18"/>
              <p:cNvSpPr>
                <a:spLocks noChangeArrowheads="1"/>
              </p:cNvSpPr>
              <p:nvPr/>
            </p:nvSpPr>
            <p:spPr bwMode="auto">
              <a:xfrm>
                <a:off x="476" y="1143"/>
                <a:ext cx="136" cy="363"/>
              </a:xfrm>
              <a:prstGeom prst="curvedRightArrow">
                <a:avLst>
                  <a:gd name="adj1" fmla="val 53382"/>
                  <a:gd name="adj2" fmla="val 106765"/>
                  <a:gd name="adj3" fmla="val 33333"/>
                </a:avLst>
              </a:prstGeom>
              <a:solidFill>
                <a:schemeClr val="hlink"/>
              </a:solidFill>
              <a:ln w="19050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56335" name="Text Box 19"/>
            <p:cNvSpPr txBox="1">
              <a:spLocks noChangeArrowheads="1"/>
            </p:cNvSpPr>
            <p:nvPr/>
          </p:nvSpPr>
          <p:spPr bwMode="auto">
            <a:xfrm>
              <a:off x="340" y="527"/>
              <a:ext cx="489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800"/>
                <a:t>出现什么现象</a:t>
              </a:r>
              <a:r>
                <a:rPr kumimoji="1" lang="en-US" altLang="zh-CN" sz="2800"/>
                <a:t>? </a:t>
              </a:r>
              <a:r>
                <a:rPr kumimoji="1" lang="zh-CN" altLang="en-US" sz="2800"/>
                <a:t>什么量守恒</a:t>
              </a:r>
              <a:r>
                <a:rPr kumimoji="1" lang="en-US" altLang="zh-CN" sz="2800"/>
                <a:t>?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 rot="240744" flipH="1">
            <a:off x="6372225" y="1757363"/>
            <a:ext cx="411163" cy="968375"/>
            <a:chOff x="720" y="2256"/>
            <a:chExt cx="384" cy="912"/>
          </a:xfrm>
        </p:grpSpPr>
        <p:sp>
          <p:nvSpPr>
            <p:cNvPr id="56328" name="Oval 21"/>
            <p:cNvSpPr>
              <a:spLocks noChangeArrowheads="1"/>
            </p:cNvSpPr>
            <p:nvPr/>
          </p:nvSpPr>
          <p:spPr bwMode="auto">
            <a:xfrm flipH="1">
              <a:off x="720" y="2256"/>
              <a:ext cx="329" cy="355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29" name="Line 22"/>
            <p:cNvSpPr>
              <a:spLocks noChangeShapeType="1"/>
            </p:cNvSpPr>
            <p:nvPr/>
          </p:nvSpPr>
          <p:spPr bwMode="auto">
            <a:xfrm flipH="1">
              <a:off x="885" y="2611"/>
              <a:ext cx="0" cy="30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0" name="Freeform 23"/>
            <p:cNvSpPr>
              <a:spLocks/>
            </p:cNvSpPr>
            <p:nvPr/>
          </p:nvSpPr>
          <p:spPr bwMode="auto">
            <a:xfrm flipH="1">
              <a:off x="885" y="2915"/>
              <a:ext cx="219" cy="253"/>
            </a:xfrm>
            <a:custGeom>
              <a:avLst/>
              <a:gdLst>
                <a:gd name="T0" fmla="*/ 192 w 192"/>
                <a:gd name="T1" fmla="*/ 0 h 240"/>
                <a:gd name="T2" fmla="*/ 64 w 192"/>
                <a:gd name="T3" fmla="*/ 100 h 240"/>
                <a:gd name="T4" fmla="*/ 0 w 192"/>
                <a:gd name="T5" fmla="*/ 240 h 240"/>
                <a:gd name="T6" fmla="*/ 0 60000 65536"/>
                <a:gd name="T7" fmla="*/ 0 60000 65536"/>
                <a:gd name="T8" fmla="*/ 0 60000 65536"/>
                <a:gd name="T9" fmla="*/ 0 w 192"/>
                <a:gd name="T10" fmla="*/ 0 h 240"/>
                <a:gd name="T11" fmla="*/ 192 w 19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240">
                  <a:moveTo>
                    <a:pt x="192" y="0"/>
                  </a:moveTo>
                  <a:cubicBezTo>
                    <a:pt x="171" y="17"/>
                    <a:pt x="96" y="60"/>
                    <a:pt x="64" y="100"/>
                  </a:cubicBezTo>
                  <a:cubicBezTo>
                    <a:pt x="32" y="140"/>
                    <a:pt x="13" y="211"/>
                    <a:pt x="0" y="240"/>
                  </a:cubicBezTo>
                </a:path>
              </a:pathLst>
            </a:custGeom>
            <a:solidFill>
              <a:srgbClr val="CC0000"/>
            </a:solidFill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31" name="Freeform 24"/>
            <p:cNvSpPr>
              <a:spLocks/>
            </p:cNvSpPr>
            <p:nvPr/>
          </p:nvSpPr>
          <p:spPr bwMode="auto">
            <a:xfrm flipH="1">
              <a:off x="720" y="2915"/>
              <a:ext cx="165" cy="202"/>
            </a:xfrm>
            <a:custGeom>
              <a:avLst/>
              <a:gdLst>
                <a:gd name="T0" fmla="*/ 0 w 144"/>
                <a:gd name="T1" fmla="*/ 0 h 192"/>
                <a:gd name="T2" fmla="*/ 95 w 144"/>
                <a:gd name="T3" fmla="*/ 78 h 192"/>
                <a:gd name="T4" fmla="*/ 144 w 144"/>
                <a:gd name="T5" fmla="*/ 192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0"/>
                  </a:moveTo>
                  <a:cubicBezTo>
                    <a:pt x="16" y="13"/>
                    <a:pt x="71" y="46"/>
                    <a:pt x="95" y="78"/>
                  </a:cubicBezTo>
                  <a:cubicBezTo>
                    <a:pt x="119" y="110"/>
                    <a:pt x="134" y="168"/>
                    <a:pt x="144" y="192"/>
                  </a:cubicBezTo>
                </a:path>
              </a:pathLst>
            </a:custGeom>
            <a:solidFill>
              <a:srgbClr val="CC0000"/>
            </a:solidFill>
            <a:ln w="762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32" name="Freeform 25"/>
            <p:cNvSpPr>
              <a:spLocks/>
            </p:cNvSpPr>
            <p:nvPr/>
          </p:nvSpPr>
          <p:spPr bwMode="auto">
            <a:xfrm flipH="1">
              <a:off x="885" y="2712"/>
              <a:ext cx="219" cy="152"/>
            </a:xfrm>
            <a:custGeom>
              <a:avLst/>
              <a:gdLst>
                <a:gd name="T0" fmla="*/ 192 w 192"/>
                <a:gd name="T1" fmla="*/ 0 h 144"/>
                <a:gd name="T2" fmla="*/ 78 w 192"/>
                <a:gd name="T3" fmla="*/ 46 h 144"/>
                <a:gd name="T4" fmla="*/ 0 w 192"/>
                <a:gd name="T5" fmla="*/ 144 h 144"/>
                <a:gd name="T6" fmla="*/ 0 60000 65536"/>
                <a:gd name="T7" fmla="*/ 0 60000 65536"/>
                <a:gd name="T8" fmla="*/ 0 60000 65536"/>
                <a:gd name="T9" fmla="*/ 0 w 192"/>
                <a:gd name="T10" fmla="*/ 0 h 144"/>
                <a:gd name="T11" fmla="*/ 192 w 19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44">
                  <a:moveTo>
                    <a:pt x="192" y="0"/>
                  </a:moveTo>
                  <a:cubicBezTo>
                    <a:pt x="173" y="8"/>
                    <a:pt x="110" y="22"/>
                    <a:pt x="78" y="46"/>
                  </a:cubicBezTo>
                  <a:cubicBezTo>
                    <a:pt x="46" y="70"/>
                    <a:pt x="16" y="124"/>
                    <a:pt x="0" y="144"/>
                  </a:cubicBezTo>
                </a:path>
              </a:pathLst>
            </a:custGeom>
            <a:solidFill>
              <a:srgbClr val="CC0000"/>
            </a:solidFill>
            <a:ln w="571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333" name="Freeform 26"/>
            <p:cNvSpPr>
              <a:spLocks/>
            </p:cNvSpPr>
            <p:nvPr/>
          </p:nvSpPr>
          <p:spPr bwMode="auto">
            <a:xfrm flipH="1">
              <a:off x="720" y="2712"/>
              <a:ext cx="165" cy="152"/>
            </a:xfrm>
            <a:custGeom>
              <a:avLst/>
              <a:gdLst>
                <a:gd name="T0" fmla="*/ 0 w 96"/>
                <a:gd name="T1" fmla="*/ 0 h 144"/>
                <a:gd name="T2" fmla="*/ 80 w 96"/>
                <a:gd name="T3" fmla="*/ 69 h 144"/>
                <a:gd name="T4" fmla="*/ 96 w 96"/>
                <a:gd name="T5" fmla="*/ 144 h 144"/>
                <a:gd name="T6" fmla="*/ 0 60000 65536"/>
                <a:gd name="T7" fmla="*/ 0 60000 65536"/>
                <a:gd name="T8" fmla="*/ 0 60000 65536"/>
                <a:gd name="T9" fmla="*/ 0 w 96"/>
                <a:gd name="T10" fmla="*/ 0 h 144"/>
                <a:gd name="T11" fmla="*/ 96 w 96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44">
                  <a:moveTo>
                    <a:pt x="0" y="0"/>
                  </a:moveTo>
                  <a:cubicBezTo>
                    <a:pt x="13" y="12"/>
                    <a:pt x="64" y="45"/>
                    <a:pt x="80" y="69"/>
                  </a:cubicBezTo>
                  <a:cubicBezTo>
                    <a:pt x="96" y="93"/>
                    <a:pt x="93" y="129"/>
                    <a:pt x="96" y="144"/>
                  </a:cubicBezTo>
                </a:path>
              </a:pathLst>
            </a:custGeom>
            <a:solidFill>
              <a:srgbClr val="CC0000"/>
            </a:solidFill>
            <a:ln w="5715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6327" name="AutoShape 27"/>
          <p:cNvSpPr>
            <a:spLocks noChangeArrowheads="1"/>
          </p:cNvSpPr>
          <p:nvPr/>
        </p:nvSpPr>
        <p:spPr bwMode="auto">
          <a:xfrm>
            <a:off x="6408738" y="3465513"/>
            <a:ext cx="2232025" cy="935037"/>
          </a:xfrm>
          <a:prstGeom prst="wedgeRoundRectCallout">
            <a:avLst>
              <a:gd name="adj1" fmla="val -128023"/>
              <a:gd name="adj2" fmla="val -74616"/>
              <a:gd name="adj3" fmla="val 16667"/>
            </a:avLst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kumimoji="1" lang="zh-CN" altLang="en-US" sz="2400"/>
              <a:t>轴对转盘的摩擦力矩可忽略</a:t>
            </a:r>
          </a:p>
        </p:txBody>
      </p:sp>
    </p:spTree>
    <p:extLst>
      <p:ext uri="{BB962C8B-B14F-4D97-AF65-F5344CB8AC3E}">
        <p14:creationId xmlns:p14="http://schemas.microsoft.com/office/powerpoint/2010/main" val="22099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00" name="Group 2"/>
          <p:cNvGrpSpPr>
            <a:grpSpLocks/>
          </p:cNvGrpSpPr>
          <p:nvPr/>
        </p:nvGrpSpPr>
        <p:grpSpPr bwMode="auto">
          <a:xfrm>
            <a:off x="287338" y="296863"/>
            <a:ext cx="5410200" cy="1076325"/>
            <a:chOff x="249" y="119"/>
            <a:chExt cx="3408" cy="665"/>
          </a:xfrm>
        </p:grpSpPr>
        <p:sp>
          <p:nvSpPr>
            <p:cNvPr id="33823" name="Text Box 3"/>
            <p:cNvSpPr txBox="1">
              <a:spLocks noChangeArrowheads="1"/>
            </p:cNvSpPr>
            <p:nvPr/>
          </p:nvSpPr>
          <p:spPr bwMode="auto">
            <a:xfrm>
              <a:off x="249" y="119"/>
              <a:ext cx="3408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>
                  <a:solidFill>
                    <a:srgbClr val="0000CC"/>
                  </a:solidFill>
                </a:rPr>
                <a:t>解   </a:t>
              </a:r>
              <a:r>
                <a:rPr kumimoji="1" lang="zh-CN" altLang="en-US"/>
                <a:t>选地面为参考系</a:t>
              </a:r>
              <a:r>
                <a:rPr kumimoji="1" lang="en-US" altLang="zh-CN">
                  <a:latin typeface="宋体" charset="-122"/>
                  <a:ea typeface="宋体" charset="-122"/>
                </a:rPr>
                <a:t>,</a:t>
              </a:r>
              <a:r>
                <a:rPr kumimoji="1" lang="zh-CN" altLang="en-US"/>
                <a:t>设对转轴</a:t>
              </a:r>
            </a:p>
          </p:txBody>
        </p:sp>
        <p:sp>
          <p:nvSpPr>
            <p:cNvPr id="33824" name="Text Box 4"/>
            <p:cNvSpPr txBox="1">
              <a:spLocks noChangeArrowheads="1"/>
            </p:cNvSpPr>
            <p:nvPr/>
          </p:nvSpPr>
          <p:spPr bwMode="auto">
            <a:xfrm>
              <a:off x="675" y="482"/>
              <a:ext cx="288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/>
                <a:t>人</a:t>
              </a:r>
              <a:r>
                <a:rPr kumimoji="1" lang="en-US" altLang="zh-CN"/>
                <a:t>: </a:t>
              </a:r>
              <a:r>
                <a:rPr kumimoji="1" lang="en-US" altLang="zh-CN" i="1"/>
                <a:t>J </a:t>
              </a:r>
              <a:r>
                <a:rPr kumimoji="1" lang="en-US" altLang="zh-CN"/>
                <a:t>, </a:t>
              </a:r>
              <a:r>
                <a:rPr kumimoji="1" lang="en-US" altLang="zh-CN" i="1">
                  <a:sym typeface="Symbol" pitchFamily="18" charset="2"/>
                </a:rPr>
                <a:t> </a:t>
              </a:r>
              <a:r>
                <a:rPr kumimoji="1" lang="en-US" altLang="zh-CN">
                  <a:sym typeface="Symbol" pitchFamily="18" charset="2"/>
                </a:rPr>
                <a:t>;    </a:t>
              </a:r>
              <a:r>
                <a:rPr kumimoji="1" lang="zh-CN" altLang="en-US">
                  <a:sym typeface="Symbol" pitchFamily="18" charset="2"/>
                </a:rPr>
                <a:t>台</a:t>
              </a:r>
              <a:r>
                <a:rPr kumimoji="1" lang="en-US" altLang="zh-CN">
                  <a:sym typeface="Symbol" pitchFamily="18" charset="2"/>
                </a:rPr>
                <a:t>: </a:t>
              </a:r>
              <a:r>
                <a:rPr kumimoji="1" lang="en-US" altLang="zh-CN" i="1"/>
                <a:t>J</a:t>
              </a:r>
              <a:r>
                <a:rPr kumimoji="1" lang="en-US" altLang="zh-CN" i="1">
                  <a:sym typeface="Symbol" pitchFamily="18" charset="2"/>
                </a:rPr>
                <a:t></a:t>
              </a:r>
              <a:r>
                <a:rPr kumimoji="1" lang="en-US" altLang="zh-CN">
                  <a:sym typeface="Symbol" pitchFamily="18" charset="2"/>
                </a:rPr>
                <a:t> </a:t>
              </a:r>
              <a:r>
                <a:rPr kumimoji="1" lang="en-US" altLang="zh-CN"/>
                <a:t>,  </a:t>
              </a:r>
              <a:r>
                <a:rPr kumimoji="1" lang="en-US" altLang="zh-CN" i="1">
                  <a:sym typeface="Symbol" pitchFamily="18" charset="2"/>
                </a:rPr>
                <a:t> </a:t>
              </a:r>
              <a:r>
                <a:rPr kumimoji="1" lang="en-US" altLang="zh-CN">
                  <a:sym typeface="Symbol" pitchFamily="18" charset="2"/>
                </a:rPr>
                <a:t>  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87338" y="1449388"/>
            <a:ext cx="4248150" cy="971550"/>
            <a:chOff x="237" y="799"/>
            <a:chExt cx="2724" cy="667"/>
          </a:xfrm>
        </p:grpSpPr>
        <p:sp>
          <p:nvSpPr>
            <p:cNvPr id="33822" name="Text Box 6"/>
            <p:cNvSpPr txBox="1">
              <a:spLocks noChangeArrowheads="1"/>
            </p:cNvSpPr>
            <p:nvPr/>
          </p:nvSpPr>
          <p:spPr bwMode="auto">
            <a:xfrm>
              <a:off x="237" y="799"/>
              <a:ext cx="246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/>
                <a:t>系统对转轴角动量守恒</a:t>
              </a:r>
              <a:endParaRPr kumimoji="1" lang="zh-CN" altLang="en-US">
                <a:sym typeface="Symbol" pitchFamily="18" charset="2"/>
              </a:endParaRPr>
            </a:p>
          </p:txBody>
        </p:sp>
        <p:graphicFrame>
          <p:nvGraphicFramePr>
            <p:cNvPr id="33799" name="Object 7"/>
            <p:cNvGraphicFramePr>
              <a:graphicFrameLocks noChangeAspect="1"/>
            </p:cNvGraphicFramePr>
            <p:nvPr/>
          </p:nvGraphicFramePr>
          <p:xfrm>
            <a:off x="1474" y="1162"/>
            <a:ext cx="148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8" name="公式" r:id="rId4" imgW="863280" imgH="177480" progId="Equation.3">
                    <p:embed/>
                  </p:oleObj>
                </mc:Choice>
                <mc:Fallback>
                  <p:oleObj name="公式" r:id="rId4" imgW="863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1162"/>
                          <a:ext cx="148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71663" y="2565400"/>
            <a:ext cx="5329237" cy="900113"/>
            <a:chOff x="431" y="1418"/>
            <a:chExt cx="3583" cy="624"/>
          </a:xfrm>
        </p:grpSpPr>
        <p:graphicFrame>
          <p:nvGraphicFramePr>
            <p:cNvPr id="33797" name="Object 9"/>
            <p:cNvGraphicFramePr>
              <a:graphicFrameLocks noChangeAspect="1"/>
            </p:cNvGraphicFramePr>
            <p:nvPr/>
          </p:nvGraphicFramePr>
          <p:xfrm>
            <a:off x="431" y="1418"/>
            <a:ext cx="2086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9" name="公式" r:id="rId6" imgW="1434960" imgH="393480" progId="Equation.3">
                    <p:embed/>
                  </p:oleObj>
                </mc:Choice>
                <mc:Fallback>
                  <p:oleObj name="公式" r:id="rId6" imgW="14349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1418"/>
                          <a:ext cx="2086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8" name="Object 10"/>
            <p:cNvGraphicFramePr>
              <a:graphicFrameLocks noChangeAspect="1"/>
            </p:cNvGraphicFramePr>
            <p:nvPr/>
          </p:nvGraphicFramePr>
          <p:xfrm>
            <a:off x="2971" y="1434"/>
            <a:ext cx="1043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0" name="公式" r:id="rId8" imgW="685800" imgH="393480" progId="Equation.3">
                    <p:embed/>
                  </p:oleObj>
                </mc:Choice>
                <mc:Fallback>
                  <p:oleObj name="公式" r:id="rId8" imgW="6858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434"/>
                          <a:ext cx="1043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323850" y="3573463"/>
            <a:ext cx="6661150" cy="720725"/>
            <a:chOff x="204" y="2160"/>
            <a:chExt cx="4196" cy="454"/>
          </a:xfrm>
        </p:grpSpPr>
        <p:sp>
          <p:nvSpPr>
            <p:cNvPr id="33821" name="Text Box 12"/>
            <p:cNvSpPr txBox="1">
              <a:spLocks noChangeArrowheads="1"/>
            </p:cNvSpPr>
            <p:nvPr/>
          </p:nvSpPr>
          <p:spPr bwMode="auto">
            <a:xfrm>
              <a:off x="204" y="2228"/>
              <a:ext cx="213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人沿转台边缘跑一周</a:t>
              </a:r>
              <a:r>
                <a:rPr kumimoji="1" lang="en-US" altLang="zh-CN"/>
                <a:t>:</a:t>
              </a:r>
            </a:p>
          </p:txBody>
        </p:sp>
        <p:graphicFrame>
          <p:nvGraphicFramePr>
            <p:cNvPr id="33796" name="Object 13"/>
            <p:cNvGraphicFramePr>
              <a:graphicFrameLocks noChangeAspect="1"/>
            </p:cNvGraphicFramePr>
            <p:nvPr/>
          </p:nvGraphicFramePr>
          <p:xfrm>
            <a:off x="2393" y="2160"/>
            <a:ext cx="2007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1" name="公式" r:id="rId10" imgW="1206360" imgH="304560" progId="Equation.3">
                    <p:embed/>
                  </p:oleObj>
                </mc:Choice>
                <mc:Fallback>
                  <p:oleObj name="公式" r:id="rId10" imgW="12063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3" y="2160"/>
                          <a:ext cx="2007" cy="4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23850" y="4437063"/>
            <a:ext cx="6950075" cy="936625"/>
            <a:chOff x="203" y="2727"/>
            <a:chExt cx="4378" cy="590"/>
          </a:xfrm>
        </p:grpSpPr>
        <p:sp>
          <p:nvSpPr>
            <p:cNvPr id="33820" name="Text Box 15"/>
            <p:cNvSpPr txBox="1">
              <a:spLocks noChangeArrowheads="1"/>
            </p:cNvSpPr>
            <p:nvPr/>
          </p:nvSpPr>
          <p:spPr bwMode="auto">
            <a:xfrm>
              <a:off x="203" y="2863"/>
              <a:ext cx="2337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dirty="0"/>
                <a:t>人相对地面转过的角度</a:t>
              </a:r>
              <a:r>
                <a:rPr kumimoji="1" lang="en-US" altLang="zh-CN" dirty="0"/>
                <a:t>:</a:t>
              </a:r>
            </a:p>
          </p:txBody>
        </p:sp>
        <p:graphicFrame>
          <p:nvGraphicFramePr>
            <p:cNvPr id="33795" name="Object 16"/>
            <p:cNvGraphicFramePr>
              <a:graphicFrameLocks noChangeAspect="1"/>
            </p:cNvGraphicFramePr>
            <p:nvPr/>
          </p:nvGraphicFramePr>
          <p:xfrm>
            <a:off x="2554" y="2727"/>
            <a:ext cx="2027" cy="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2" name="公式" r:id="rId12" imgW="1295280" imgH="393480" progId="Equation.3">
                    <p:embed/>
                  </p:oleObj>
                </mc:Choice>
                <mc:Fallback>
                  <p:oleObj name="公式" r:id="rId12" imgW="1295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2727"/>
                          <a:ext cx="2027" cy="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323850" y="5516563"/>
            <a:ext cx="6911975" cy="928687"/>
            <a:chOff x="204" y="3430"/>
            <a:chExt cx="4354" cy="585"/>
          </a:xfrm>
        </p:grpSpPr>
        <p:sp>
          <p:nvSpPr>
            <p:cNvPr id="33819" name="Text Box 18"/>
            <p:cNvSpPr txBox="1">
              <a:spLocks noChangeArrowheads="1"/>
            </p:cNvSpPr>
            <p:nvPr/>
          </p:nvSpPr>
          <p:spPr bwMode="auto">
            <a:xfrm>
              <a:off x="204" y="3540"/>
              <a:ext cx="2449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dirty="0"/>
                <a:t>台相对地面转过的角度</a:t>
              </a:r>
              <a:r>
                <a:rPr kumimoji="1" lang="en-US" altLang="zh-CN" dirty="0"/>
                <a:t>:</a:t>
              </a:r>
            </a:p>
          </p:txBody>
        </p:sp>
        <p:graphicFrame>
          <p:nvGraphicFramePr>
            <p:cNvPr id="33794" name="Object 19"/>
            <p:cNvGraphicFramePr>
              <a:graphicFrameLocks noChangeAspect="1"/>
            </p:cNvGraphicFramePr>
            <p:nvPr/>
          </p:nvGraphicFramePr>
          <p:xfrm>
            <a:off x="2494" y="3430"/>
            <a:ext cx="2064" cy="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3" name="公式" r:id="rId14" imgW="1371600" imgH="393480" progId="Equation.3">
                    <p:embed/>
                  </p:oleObj>
                </mc:Choice>
                <mc:Fallback>
                  <p:oleObj name="公式" r:id="rId14" imgW="137160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4" y="3430"/>
                          <a:ext cx="2064" cy="5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806" name="Group 20"/>
          <p:cNvGrpSpPr>
            <a:grpSpLocks/>
          </p:cNvGrpSpPr>
          <p:nvPr/>
        </p:nvGrpSpPr>
        <p:grpSpPr bwMode="auto">
          <a:xfrm>
            <a:off x="5867400" y="549275"/>
            <a:ext cx="2951163" cy="1439863"/>
            <a:chOff x="3696" y="346"/>
            <a:chExt cx="1859" cy="907"/>
          </a:xfrm>
        </p:grpSpPr>
        <p:sp>
          <p:nvSpPr>
            <p:cNvPr id="33807" name="Oval 21"/>
            <p:cNvSpPr>
              <a:spLocks noChangeArrowheads="1"/>
            </p:cNvSpPr>
            <p:nvPr/>
          </p:nvSpPr>
          <p:spPr bwMode="auto">
            <a:xfrm>
              <a:off x="4195" y="984"/>
              <a:ext cx="908" cy="269"/>
            </a:xfrm>
            <a:prstGeom prst="ellipse">
              <a:avLst/>
            </a:prstGeom>
            <a:solidFill>
              <a:srgbClr val="FF9966"/>
            </a:solidFill>
            <a:ln w="9525">
              <a:round/>
              <a:headEnd/>
              <a:tailEnd/>
            </a:ln>
            <a:scene3d>
              <a:camera prst="legacyObliqueTopRight">
                <a:rot lat="16800000" lon="0" rev="0"/>
              </a:camera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66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8" name="AutoShape 22"/>
            <p:cNvSpPr>
              <a:spLocks noChangeArrowheads="1"/>
            </p:cNvSpPr>
            <p:nvPr/>
          </p:nvSpPr>
          <p:spPr bwMode="auto">
            <a:xfrm>
              <a:off x="4558" y="709"/>
              <a:ext cx="181" cy="454"/>
            </a:xfrm>
            <a:prstGeom prst="can">
              <a:avLst>
                <a:gd name="adj" fmla="val 39958"/>
              </a:avLst>
            </a:prstGeom>
            <a:gradFill rotWithShape="1">
              <a:gsLst>
                <a:gs pos="0">
                  <a:srgbClr val="762F00"/>
                </a:gs>
                <a:gs pos="50000">
                  <a:srgbClr val="FF6600"/>
                </a:gs>
                <a:gs pos="100000">
                  <a:srgbClr val="762F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9" name="Oval 23"/>
            <p:cNvSpPr>
              <a:spLocks noChangeArrowheads="1"/>
            </p:cNvSpPr>
            <p:nvPr/>
          </p:nvSpPr>
          <p:spPr bwMode="auto">
            <a:xfrm>
              <a:off x="3696" y="447"/>
              <a:ext cx="1859" cy="352"/>
            </a:xfrm>
            <a:prstGeom prst="ellipse">
              <a:avLst/>
            </a:prstGeom>
            <a:solidFill>
              <a:srgbClr val="FFFF66"/>
            </a:solidFill>
            <a:ln w="9525">
              <a:round/>
              <a:headEnd/>
              <a:tailEnd/>
            </a:ln>
            <a:scene3d>
              <a:camera prst="legacyObliqueTopRight">
                <a:rot lat="16800000" lon="0" rev="0"/>
              </a:camera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66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10" name="Freeform 24"/>
            <p:cNvSpPr>
              <a:spLocks/>
            </p:cNvSpPr>
            <p:nvPr/>
          </p:nvSpPr>
          <p:spPr bwMode="auto">
            <a:xfrm>
              <a:off x="4140" y="546"/>
              <a:ext cx="510" cy="69"/>
            </a:xfrm>
            <a:custGeom>
              <a:avLst/>
              <a:gdLst>
                <a:gd name="T0" fmla="*/ 510 w 510"/>
                <a:gd name="T1" fmla="*/ 69 h 69"/>
                <a:gd name="T2" fmla="*/ 0 w 510"/>
                <a:gd name="T3" fmla="*/ 0 h 69"/>
                <a:gd name="T4" fmla="*/ 0 60000 65536"/>
                <a:gd name="T5" fmla="*/ 0 60000 65536"/>
                <a:gd name="T6" fmla="*/ 0 w 510"/>
                <a:gd name="T7" fmla="*/ 0 h 69"/>
                <a:gd name="T8" fmla="*/ 510 w 510"/>
                <a:gd name="T9" fmla="*/ 69 h 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69">
                  <a:moveTo>
                    <a:pt x="510" y="69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11" name="Text Box 25"/>
            <p:cNvSpPr txBox="1">
              <a:spLocks noChangeArrowheads="1"/>
            </p:cNvSpPr>
            <p:nvPr/>
          </p:nvSpPr>
          <p:spPr bwMode="auto">
            <a:xfrm>
              <a:off x="4422" y="368"/>
              <a:ext cx="2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i="1">
                  <a:solidFill>
                    <a:srgbClr val="0000FF"/>
                  </a:solidFill>
                </a:rPr>
                <a:t>R</a:t>
              </a:r>
            </a:p>
          </p:txBody>
        </p:sp>
        <p:grpSp>
          <p:nvGrpSpPr>
            <p:cNvPr id="33812" name="Group 26"/>
            <p:cNvGrpSpPr>
              <a:grpSpLocks/>
            </p:cNvGrpSpPr>
            <p:nvPr/>
          </p:nvGrpSpPr>
          <p:grpSpPr bwMode="auto">
            <a:xfrm rot="240744" flipH="1">
              <a:off x="5012" y="346"/>
              <a:ext cx="145" cy="333"/>
              <a:chOff x="720" y="2256"/>
              <a:chExt cx="384" cy="912"/>
            </a:xfrm>
          </p:grpSpPr>
          <p:sp>
            <p:nvSpPr>
              <p:cNvPr id="33813" name="Oval 27"/>
              <p:cNvSpPr>
                <a:spLocks noChangeArrowheads="1"/>
              </p:cNvSpPr>
              <p:nvPr/>
            </p:nvSpPr>
            <p:spPr bwMode="auto">
              <a:xfrm flipH="1">
                <a:off x="720" y="2256"/>
                <a:ext cx="329" cy="355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814" name="Line 28"/>
              <p:cNvSpPr>
                <a:spLocks noChangeShapeType="1"/>
              </p:cNvSpPr>
              <p:nvPr/>
            </p:nvSpPr>
            <p:spPr bwMode="auto">
              <a:xfrm flipH="1">
                <a:off x="885" y="2611"/>
                <a:ext cx="0" cy="304"/>
              </a:xfrm>
              <a:prstGeom prst="line">
                <a:avLst/>
              </a:prstGeom>
              <a:noFill/>
              <a:ln w="762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15" name="Freeform 29"/>
              <p:cNvSpPr>
                <a:spLocks/>
              </p:cNvSpPr>
              <p:nvPr/>
            </p:nvSpPr>
            <p:spPr bwMode="auto">
              <a:xfrm flipH="1">
                <a:off x="885" y="2915"/>
                <a:ext cx="219" cy="253"/>
              </a:xfrm>
              <a:custGeom>
                <a:avLst/>
                <a:gdLst>
                  <a:gd name="T0" fmla="*/ 192 w 192"/>
                  <a:gd name="T1" fmla="*/ 0 h 240"/>
                  <a:gd name="T2" fmla="*/ 64 w 192"/>
                  <a:gd name="T3" fmla="*/ 100 h 240"/>
                  <a:gd name="T4" fmla="*/ 0 w 192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240"/>
                  <a:gd name="T11" fmla="*/ 192 w 192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240">
                    <a:moveTo>
                      <a:pt x="192" y="0"/>
                    </a:moveTo>
                    <a:cubicBezTo>
                      <a:pt x="171" y="17"/>
                      <a:pt x="96" y="60"/>
                      <a:pt x="64" y="100"/>
                    </a:cubicBezTo>
                    <a:cubicBezTo>
                      <a:pt x="32" y="140"/>
                      <a:pt x="13" y="211"/>
                      <a:pt x="0" y="240"/>
                    </a:cubicBezTo>
                  </a:path>
                </a:pathLst>
              </a:custGeom>
              <a:solidFill>
                <a:srgbClr val="CC0000"/>
              </a:solidFill>
              <a:ln w="762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816" name="Freeform 30"/>
              <p:cNvSpPr>
                <a:spLocks/>
              </p:cNvSpPr>
              <p:nvPr/>
            </p:nvSpPr>
            <p:spPr bwMode="auto">
              <a:xfrm flipH="1">
                <a:off x="720" y="2915"/>
                <a:ext cx="165" cy="202"/>
              </a:xfrm>
              <a:custGeom>
                <a:avLst/>
                <a:gdLst>
                  <a:gd name="T0" fmla="*/ 0 w 144"/>
                  <a:gd name="T1" fmla="*/ 0 h 192"/>
                  <a:gd name="T2" fmla="*/ 95 w 144"/>
                  <a:gd name="T3" fmla="*/ 78 h 192"/>
                  <a:gd name="T4" fmla="*/ 144 w 144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0"/>
                    </a:moveTo>
                    <a:cubicBezTo>
                      <a:pt x="16" y="13"/>
                      <a:pt x="71" y="46"/>
                      <a:pt x="95" y="78"/>
                    </a:cubicBezTo>
                    <a:cubicBezTo>
                      <a:pt x="119" y="110"/>
                      <a:pt x="134" y="168"/>
                      <a:pt x="144" y="192"/>
                    </a:cubicBezTo>
                  </a:path>
                </a:pathLst>
              </a:custGeom>
              <a:solidFill>
                <a:srgbClr val="CC0000"/>
              </a:solidFill>
              <a:ln w="762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817" name="Freeform 31"/>
              <p:cNvSpPr>
                <a:spLocks/>
              </p:cNvSpPr>
              <p:nvPr/>
            </p:nvSpPr>
            <p:spPr bwMode="auto">
              <a:xfrm flipH="1">
                <a:off x="885" y="2712"/>
                <a:ext cx="219" cy="152"/>
              </a:xfrm>
              <a:custGeom>
                <a:avLst/>
                <a:gdLst>
                  <a:gd name="T0" fmla="*/ 192 w 192"/>
                  <a:gd name="T1" fmla="*/ 0 h 144"/>
                  <a:gd name="T2" fmla="*/ 78 w 192"/>
                  <a:gd name="T3" fmla="*/ 46 h 144"/>
                  <a:gd name="T4" fmla="*/ 0 w 19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44"/>
                  <a:gd name="T11" fmla="*/ 192 w 19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44">
                    <a:moveTo>
                      <a:pt x="192" y="0"/>
                    </a:moveTo>
                    <a:cubicBezTo>
                      <a:pt x="173" y="8"/>
                      <a:pt x="110" y="22"/>
                      <a:pt x="78" y="46"/>
                    </a:cubicBezTo>
                    <a:cubicBezTo>
                      <a:pt x="46" y="70"/>
                      <a:pt x="16" y="124"/>
                      <a:pt x="0" y="144"/>
                    </a:cubicBezTo>
                  </a:path>
                </a:pathLst>
              </a:custGeom>
              <a:solidFill>
                <a:srgbClr val="CC0000"/>
              </a:solidFill>
              <a:ln w="571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818" name="Freeform 32"/>
              <p:cNvSpPr>
                <a:spLocks/>
              </p:cNvSpPr>
              <p:nvPr/>
            </p:nvSpPr>
            <p:spPr bwMode="auto">
              <a:xfrm flipH="1">
                <a:off x="720" y="2712"/>
                <a:ext cx="165" cy="152"/>
              </a:xfrm>
              <a:custGeom>
                <a:avLst/>
                <a:gdLst>
                  <a:gd name="T0" fmla="*/ 0 w 96"/>
                  <a:gd name="T1" fmla="*/ 0 h 144"/>
                  <a:gd name="T2" fmla="*/ 80 w 96"/>
                  <a:gd name="T3" fmla="*/ 69 h 144"/>
                  <a:gd name="T4" fmla="*/ 96 w 96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44"/>
                  <a:gd name="T11" fmla="*/ 96 w 96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44">
                    <a:moveTo>
                      <a:pt x="0" y="0"/>
                    </a:moveTo>
                    <a:cubicBezTo>
                      <a:pt x="13" y="12"/>
                      <a:pt x="64" y="45"/>
                      <a:pt x="80" y="69"/>
                    </a:cubicBezTo>
                    <a:cubicBezTo>
                      <a:pt x="96" y="93"/>
                      <a:pt x="93" y="129"/>
                      <a:pt x="96" y="144"/>
                    </a:cubicBezTo>
                  </a:path>
                </a:pathLst>
              </a:custGeom>
              <a:solidFill>
                <a:srgbClr val="CC0000"/>
              </a:solidFill>
              <a:ln w="5715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9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Text Box 2">
            <a:hlinkClick r:id="rId4" action="ppaction://hlinkfile"/>
          </p:cNvPr>
          <p:cNvSpPr txBox="1">
            <a:spLocks noChangeArrowheads="1"/>
          </p:cNvSpPr>
          <p:nvPr/>
        </p:nvSpPr>
        <p:spPr bwMode="auto">
          <a:xfrm>
            <a:off x="1008063" y="859909"/>
            <a:ext cx="4392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请点击观看轮子的运动</a:t>
            </a:r>
          </a:p>
        </p:txBody>
      </p:sp>
      <p:graphicFrame>
        <p:nvGraphicFramePr>
          <p:cNvPr id="34818" name="Object 3">
            <a:hlinkClick r:id="rId5" action="ppaction://hlinkfile"/>
          </p:cNvPr>
          <p:cNvGraphicFramePr>
            <a:graphicFrameLocks noChangeAspect="1"/>
          </p:cNvGraphicFramePr>
          <p:nvPr/>
        </p:nvGraphicFramePr>
        <p:xfrm>
          <a:off x="792163" y="1376363"/>
          <a:ext cx="424815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Image" r:id="rId6" imgW="6806349" imgH="4901587" progId="Photoshop.Image.8">
                  <p:embed/>
                </p:oleObj>
              </mc:Choice>
              <mc:Fallback>
                <p:oleObj name="Image" r:id="rId6" imgW="6806349" imgH="4901587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376363"/>
                        <a:ext cx="4248150" cy="3060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16" name="Text Box 4">
            <a:hlinkClick r:id="rId8" action="ppaction://hlinkfile"/>
          </p:cNvPr>
          <p:cNvSpPr txBox="1">
            <a:spLocks noChangeArrowheads="1"/>
          </p:cNvSpPr>
          <p:nvPr/>
        </p:nvSpPr>
        <p:spPr bwMode="auto">
          <a:xfrm>
            <a:off x="287338" y="4797425"/>
            <a:ext cx="4932362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/>
              <a:t>    </a:t>
            </a:r>
            <a:r>
              <a:rPr lang="zh-CN" altLang="en-US">
                <a:solidFill>
                  <a:srgbClr val="0000FF"/>
                </a:solidFill>
              </a:rPr>
              <a:t>进动</a:t>
            </a:r>
            <a:r>
              <a:rPr lang="en-US" altLang="zh-CN">
                <a:solidFill>
                  <a:srgbClr val="0000FF"/>
                </a:solidFill>
              </a:rPr>
              <a:t>(precession): </a:t>
            </a:r>
            <a:r>
              <a:rPr lang="zh-CN" altLang="en-US"/>
              <a:t>高速自转的物体其自身对称轴绕竖直轴做回旋运动</a:t>
            </a:r>
            <a:r>
              <a:rPr lang="en-US" altLang="zh-CN">
                <a:latin typeface="宋体" charset="-122"/>
                <a:ea typeface="宋体" charset="-122"/>
              </a:rPr>
              <a:t>. </a:t>
            </a:r>
            <a:r>
              <a:rPr lang="en-US" altLang="zh-CN">
                <a:solidFill>
                  <a:srgbClr val="EAEAEA"/>
                </a:solidFill>
                <a:ea typeface="宋体" charset="-122"/>
              </a:rPr>
              <a:t>(L)</a:t>
            </a:r>
          </a:p>
        </p:txBody>
      </p:sp>
      <p:pic>
        <p:nvPicPr>
          <p:cNvPr id="397317" name="Picture 5" descr="ctu-37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376363"/>
            <a:ext cx="2857500" cy="3060700"/>
          </a:xfrm>
          <a:prstGeom prst="rect">
            <a:avLst/>
          </a:prstGeom>
          <a:noFill/>
          <a:ln w="19050">
            <a:solidFill>
              <a:srgbClr val="CCE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318" name="Picture 6" descr="暴风截屏20100325184444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9862" r="9801" b="5069"/>
          <a:stretch>
            <a:fillRect/>
          </a:stretch>
        </p:blipFill>
        <p:spPr bwMode="auto">
          <a:xfrm>
            <a:off x="5580063" y="4652963"/>
            <a:ext cx="2881312" cy="1990725"/>
          </a:xfrm>
          <a:prstGeom prst="rect">
            <a:avLst/>
          </a:prstGeom>
          <a:noFill/>
          <a:ln w="9525">
            <a:solidFill>
              <a:srgbClr val="CCE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287338" y="347663"/>
            <a:ext cx="66976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CC"/>
                </a:solidFill>
              </a:rPr>
              <a:t>3.4.3 </a:t>
            </a:r>
            <a:r>
              <a:rPr lang="zh-CN" altLang="en-US">
                <a:solidFill>
                  <a:srgbClr val="0000CC"/>
                </a:solidFill>
              </a:rPr>
              <a:t>进动</a:t>
            </a:r>
          </a:p>
        </p:txBody>
      </p:sp>
    </p:spTree>
    <p:extLst>
      <p:ext uri="{BB962C8B-B14F-4D97-AF65-F5344CB8AC3E}">
        <p14:creationId xmlns:p14="http://schemas.microsoft.com/office/powerpoint/2010/main" val="31023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6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0033CC"/>
      </a:accent1>
      <a:accent2>
        <a:srgbClr val="003399"/>
      </a:accent2>
      <a:accent3>
        <a:srgbClr val="FFFFE9"/>
      </a:accent3>
      <a:accent4>
        <a:srgbClr val="000000"/>
      </a:accent4>
      <a:accent5>
        <a:srgbClr val="AAADE2"/>
      </a:accent5>
      <a:accent6>
        <a:srgbClr val="002D8A"/>
      </a:accent6>
      <a:hlink>
        <a:srgbClr val="0000FF"/>
      </a:hlink>
      <a:folHlink>
        <a:srgbClr val="FF99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003399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002D8A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003399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002D8A"/>
        </a:accent6>
        <a:hlink>
          <a:srgbClr val="0000FF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864</Words>
  <Application>Microsoft Office PowerPoint</Application>
  <PresentationFormat>全屏显示(4:3)</PresentationFormat>
  <Paragraphs>170</Paragraphs>
  <Slides>20</Slides>
  <Notes>13</Notes>
  <HiddenSlides>1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仿宋_GB2312</vt:lpstr>
      <vt:lpstr>黑体</vt:lpstr>
      <vt:lpstr>楷体_GB2312</vt:lpstr>
      <vt:lpstr>隶书</vt:lpstr>
      <vt:lpstr>宋体</vt:lpstr>
      <vt:lpstr>Arial</vt:lpstr>
      <vt:lpstr>Calibri</vt:lpstr>
      <vt:lpstr>Symbol</vt:lpstr>
      <vt:lpstr>Times New Roman</vt:lpstr>
      <vt:lpstr>Wingdings</vt:lpstr>
      <vt:lpstr>默认设计模板</vt:lpstr>
      <vt:lpstr>公式</vt:lpstr>
      <vt:lpstr>Photo Editor 照片</vt:lpstr>
      <vt:lpstr>演示文稿</vt:lpstr>
      <vt:lpstr>Image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lenovo</cp:lastModifiedBy>
  <cp:revision>22</cp:revision>
  <cp:lastPrinted>2020-03-16T02:02:36Z</cp:lastPrinted>
  <dcterms:created xsi:type="dcterms:W3CDTF">2017-02-04T02:36:05Z</dcterms:created>
  <dcterms:modified xsi:type="dcterms:W3CDTF">2020-03-16T09:48:38Z</dcterms:modified>
</cp:coreProperties>
</file>